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294" r:id="rId2"/>
    <p:sldId id="256" r:id="rId3"/>
    <p:sldId id="257" r:id="rId4"/>
    <p:sldId id="259" r:id="rId5"/>
    <p:sldId id="258" r:id="rId6"/>
    <p:sldId id="373" r:id="rId7"/>
    <p:sldId id="374" r:id="rId8"/>
    <p:sldId id="263" r:id="rId9"/>
    <p:sldId id="451" r:id="rId10"/>
    <p:sldId id="509" r:id="rId11"/>
    <p:sldId id="264" r:id="rId12"/>
    <p:sldId id="457" r:id="rId13"/>
    <p:sldId id="459" r:id="rId14"/>
    <p:sldId id="375" r:id="rId15"/>
    <p:sldId id="461" r:id="rId16"/>
    <p:sldId id="452" r:id="rId17"/>
    <p:sldId id="376" r:id="rId18"/>
    <p:sldId id="460" r:id="rId19"/>
    <p:sldId id="378" r:id="rId20"/>
    <p:sldId id="265" r:id="rId21"/>
    <p:sldId id="266" r:id="rId22"/>
    <p:sldId id="267" r:id="rId23"/>
    <p:sldId id="268" r:id="rId24"/>
    <p:sldId id="379" r:id="rId25"/>
    <p:sldId id="401" r:id="rId26"/>
    <p:sldId id="402" r:id="rId27"/>
    <p:sldId id="510" r:id="rId28"/>
    <p:sldId id="380" r:id="rId29"/>
    <p:sldId id="462" r:id="rId30"/>
    <p:sldId id="511" r:id="rId31"/>
    <p:sldId id="270" r:id="rId32"/>
    <p:sldId id="272" r:id="rId33"/>
    <p:sldId id="382" r:id="rId34"/>
    <p:sldId id="347" r:id="rId35"/>
    <p:sldId id="348" r:id="rId36"/>
    <p:sldId id="522" r:id="rId37"/>
    <p:sldId id="274" r:id="rId38"/>
    <p:sldId id="407" r:id="rId39"/>
    <p:sldId id="408" r:id="rId40"/>
    <p:sldId id="284" r:id="rId41"/>
    <p:sldId id="285" r:id="rId42"/>
    <p:sldId id="403" r:id="rId43"/>
    <p:sldId id="512" r:id="rId44"/>
    <p:sldId id="405" r:id="rId45"/>
    <p:sldId id="518" r:id="rId46"/>
    <p:sldId id="464" r:id="rId47"/>
    <p:sldId id="466" r:id="rId48"/>
    <p:sldId id="521" r:id="rId49"/>
    <p:sldId id="406" r:id="rId50"/>
    <p:sldId id="513" r:id="rId51"/>
    <p:sldId id="293" r:id="rId52"/>
    <p:sldId id="291" r:id="rId53"/>
    <p:sldId id="296" r:id="rId54"/>
    <p:sldId id="359" r:id="rId55"/>
    <p:sldId id="298" r:id="rId56"/>
    <p:sldId id="515" r:id="rId57"/>
    <p:sldId id="453" r:id="rId58"/>
    <p:sldId id="519" r:id="rId59"/>
    <p:sldId id="386" r:id="rId60"/>
    <p:sldId id="387" r:id="rId61"/>
    <p:sldId id="516" r:id="rId62"/>
    <p:sldId id="388" r:id="rId63"/>
    <p:sldId id="390" r:id="rId64"/>
    <p:sldId id="391" r:id="rId65"/>
    <p:sldId id="520" r:id="rId66"/>
    <p:sldId id="301" r:id="rId67"/>
    <p:sldId id="392" r:id="rId68"/>
    <p:sldId id="393" r:id="rId69"/>
    <p:sldId id="394" r:id="rId70"/>
    <p:sldId id="395" r:id="rId71"/>
    <p:sldId id="396" r:id="rId72"/>
    <p:sldId id="517" r:id="rId73"/>
    <p:sldId id="397" r:id="rId74"/>
    <p:sldId id="455" r:id="rId75"/>
    <p:sldId id="398" r:id="rId76"/>
    <p:sldId id="399" r:id="rId77"/>
    <p:sldId id="400" r:id="rId78"/>
    <p:sldId id="410" r:id="rId79"/>
    <p:sldId id="508" r:id="rId80"/>
    <p:sldId id="467" r:id="rId81"/>
    <p:sldId id="468" r:id="rId82"/>
    <p:sldId id="469" r:id="rId83"/>
    <p:sldId id="470" r:id="rId84"/>
    <p:sldId id="471" r:id="rId85"/>
    <p:sldId id="472" r:id="rId86"/>
    <p:sldId id="473" r:id="rId87"/>
    <p:sldId id="474" r:id="rId88"/>
    <p:sldId id="475" r:id="rId89"/>
    <p:sldId id="476" r:id="rId90"/>
    <p:sldId id="477" r:id="rId91"/>
    <p:sldId id="478" r:id="rId92"/>
    <p:sldId id="479" r:id="rId93"/>
    <p:sldId id="480" r:id="rId94"/>
    <p:sldId id="481" r:id="rId95"/>
    <p:sldId id="482" r:id="rId96"/>
    <p:sldId id="483" r:id="rId97"/>
    <p:sldId id="484" r:id="rId98"/>
    <p:sldId id="485" r:id="rId99"/>
    <p:sldId id="486" r:id="rId100"/>
    <p:sldId id="487" r:id="rId101"/>
    <p:sldId id="488" r:id="rId102"/>
    <p:sldId id="489" r:id="rId103"/>
    <p:sldId id="490" r:id="rId104"/>
    <p:sldId id="491" r:id="rId105"/>
    <p:sldId id="492" r:id="rId106"/>
    <p:sldId id="493" r:id="rId107"/>
    <p:sldId id="494" r:id="rId108"/>
    <p:sldId id="495" r:id="rId109"/>
    <p:sldId id="496" r:id="rId110"/>
    <p:sldId id="499" r:id="rId111"/>
    <p:sldId id="500" r:id="rId112"/>
    <p:sldId id="501" r:id="rId113"/>
    <p:sldId id="502" r:id="rId114"/>
    <p:sldId id="503" r:id="rId115"/>
    <p:sldId id="504" r:id="rId116"/>
    <p:sldId id="505" r:id="rId117"/>
    <p:sldId id="506" r:id="rId118"/>
    <p:sldId id="507" r:id="rId119"/>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FF5F4B6-5355-4A69-8C11-3273365509E2}">
          <p14:sldIdLst>
            <p14:sldId id="294"/>
            <p14:sldId id="256"/>
            <p14:sldId id="257"/>
            <p14:sldId id="259"/>
            <p14:sldId id="258"/>
            <p14:sldId id="373"/>
            <p14:sldId id="374"/>
            <p14:sldId id="263"/>
            <p14:sldId id="451"/>
            <p14:sldId id="509"/>
            <p14:sldId id="264"/>
          </p14:sldIdLst>
        </p14:section>
        <p14:section name="Untitled Section" id="{F986551C-46DF-41B2-AA59-B0AA3852A727}">
          <p14:sldIdLst>
            <p14:sldId id="457"/>
            <p14:sldId id="459"/>
            <p14:sldId id="375"/>
            <p14:sldId id="461"/>
            <p14:sldId id="452"/>
            <p14:sldId id="376"/>
            <p14:sldId id="460"/>
            <p14:sldId id="378"/>
            <p14:sldId id="265"/>
            <p14:sldId id="266"/>
            <p14:sldId id="267"/>
            <p14:sldId id="268"/>
            <p14:sldId id="379"/>
            <p14:sldId id="401"/>
            <p14:sldId id="402"/>
            <p14:sldId id="510"/>
            <p14:sldId id="380"/>
            <p14:sldId id="462"/>
            <p14:sldId id="511"/>
            <p14:sldId id="270"/>
            <p14:sldId id="272"/>
            <p14:sldId id="382"/>
            <p14:sldId id="347"/>
            <p14:sldId id="348"/>
            <p14:sldId id="522"/>
            <p14:sldId id="274"/>
            <p14:sldId id="407"/>
            <p14:sldId id="408"/>
            <p14:sldId id="284"/>
            <p14:sldId id="285"/>
            <p14:sldId id="403"/>
            <p14:sldId id="512"/>
            <p14:sldId id="405"/>
            <p14:sldId id="518"/>
            <p14:sldId id="464"/>
            <p14:sldId id="466"/>
            <p14:sldId id="521"/>
            <p14:sldId id="406"/>
            <p14:sldId id="513"/>
            <p14:sldId id="293"/>
            <p14:sldId id="291"/>
            <p14:sldId id="296"/>
            <p14:sldId id="359"/>
            <p14:sldId id="298"/>
            <p14:sldId id="515"/>
            <p14:sldId id="453"/>
            <p14:sldId id="519"/>
            <p14:sldId id="386"/>
            <p14:sldId id="387"/>
            <p14:sldId id="516"/>
            <p14:sldId id="388"/>
            <p14:sldId id="390"/>
            <p14:sldId id="391"/>
            <p14:sldId id="520"/>
            <p14:sldId id="301"/>
            <p14:sldId id="392"/>
            <p14:sldId id="393"/>
            <p14:sldId id="394"/>
            <p14:sldId id="395"/>
            <p14:sldId id="396"/>
            <p14:sldId id="517"/>
            <p14:sldId id="397"/>
            <p14:sldId id="455"/>
            <p14:sldId id="398"/>
            <p14:sldId id="399"/>
            <p14:sldId id="400"/>
            <p14:sldId id="410"/>
            <p14:sldId id="508"/>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9"/>
            <p14:sldId id="500"/>
            <p14:sldId id="501"/>
            <p14:sldId id="502"/>
            <p14:sldId id="503"/>
            <p14:sldId id="504"/>
            <p14:sldId id="505"/>
            <p14:sldId id="506"/>
            <p14:sldId id="507"/>
          </p14:sldIdLst>
        </p14:section>
        <p14:section name="Untitled Section" id="{2AE7242C-8FB6-43CC-A8B4-FF82B106840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94676" autoAdjust="0"/>
  </p:normalViewPr>
  <p:slideViewPr>
    <p:cSldViewPr>
      <p:cViewPr varScale="1">
        <p:scale>
          <a:sx n="87" d="100"/>
          <a:sy n="87" d="100"/>
        </p:scale>
        <p:origin x="-1350" y="-8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02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7E644814-5A1D-4759-B606-CA20EBEAD20F}" type="datetimeFigureOut">
              <a:rPr lang="en-US" smtClean="0"/>
              <a:pPr/>
              <a:t>12/4/2019</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8C2596CC-963D-45F9-B1CB-264AAAEE3C6B}" type="slidenum">
              <a:rPr lang="en-US" smtClean="0"/>
              <a:pPr/>
              <a:t>‹#›</a:t>
            </a:fld>
            <a:endParaRPr lang="en-US"/>
          </a:p>
        </p:txBody>
      </p:sp>
    </p:spTree>
    <p:extLst>
      <p:ext uri="{BB962C8B-B14F-4D97-AF65-F5344CB8AC3E}">
        <p14:creationId xmlns:p14="http://schemas.microsoft.com/office/powerpoint/2010/main" val="2015511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596CC-963D-45F9-B1CB-264AAAEE3C6B}" type="slidenum">
              <a:rPr lang="en-US" smtClean="0"/>
              <a:pPr/>
              <a:t>91</a:t>
            </a:fld>
            <a:endParaRPr lang="en-US"/>
          </a:p>
        </p:txBody>
      </p:sp>
    </p:spTree>
    <p:extLst>
      <p:ext uri="{BB962C8B-B14F-4D97-AF65-F5344CB8AC3E}">
        <p14:creationId xmlns:p14="http://schemas.microsoft.com/office/powerpoint/2010/main" val="3374695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A9907825-0DC0-4529-B162-AD106E1CD98F}" type="slidenum">
              <a:rPr lang="en-US">
                <a:solidFill>
                  <a:prstClr val="black"/>
                </a:solidFill>
              </a:rPr>
              <a:pPr>
                <a:defRPr/>
              </a:pPr>
              <a:t>98</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AB860C4A-6AEA-4649-BFDD-55BDB01FFAA5}" type="slidenum">
              <a:rPr lang="en-US">
                <a:solidFill>
                  <a:prstClr val="black"/>
                </a:solidFill>
              </a:rPr>
              <a:pPr>
                <a:defRPr/>
              </a:pPr>
              <a:t>99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1C027A2B-7741-48F3-ACB3-97CCBB01C460}" type="slidenum">
              <a:rPr lang="en-US">
                <a:solidFill>
                  <a:prstClr val="black"/>
                </a:solidFill>
              </a:rPr>
              <a:pPr>
                <a:defRPr/>
              </a:pPr>
              <a:t>100</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BC44AEEE-622D-48B6-886E-411F8FBE106E}" type="slidenum">
              <a:rPr lang="en-US">
                <a:solidFill>
                  <a:prstClr val="black"/>
                </a:solidFill>
              </a:rPr>
              <a:pPr>
                <a:defRPr/>
              </a:pPr>
              <a:t>101</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1DD3878E-AF62-4F30-8DB0-DB3F1AE97015}" type="slidenum">
              <a:rPr lang="en-US">
                <a:solidFill>
                  <a:prstClr val="black"/>
                </a:solidFill>
              </a:rPr>
              <a:pPr>
                <a:defRPr/>
              </a:pPr>
              <a:t>103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88B08E-8B56-46E2-AE60-301835564C2A}" type="datetimeFigureOut">
              <a:rPr lang="en-US" smtClean="0"/>
              <a:pPr/>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FF769-BEED-4AE7-8175-0720678D6CF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88B08E-8B56-46E2-AE60-301835564C2A}" type="datetimeFigureOut">
              <a:rPr lang="en-US" smtClean="0"/>
              <a:pPr/>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FF769-BEED-4AE7-8175-0720678D6C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88B08E-8B56-46E2-AE60-301835564C2A}" type="datetimeFigureOut">
              <a:rPr lang="en-US" smtClean="0"/>
              <a:pPr/>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FF769-BEED-4AE7-8175-0720678D6CF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88B08E-8B56-46E2-AE60-301835564C2A}" type="datetimeFigureOut">
              <a:rPr lang="en-US" smtClean="0"/>
              <a:pPr/>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FF769-BEED-4AE7-8175-0720678D6CF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88B08E-8B56-46E2-AE60-301835564C2A}" type="datetimeFigureOut">
              <a:rPr lang="en-US" smtClean="0"/>
              <a:pPr/>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AFF769-BEED-4AE7-8175-0720678D6CF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88B08E-8B56-46E2-AE60-301835564C2A}" type="datetimeFigureOut">
              <a:rPr lang="en-US" smtClean="0"/>
              <a:pPr/>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FF769-BEED-4AE7-8175-0720678D6CF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88B08E-8B56-46E2-AE60-301835564C2A}" type="datetimeFigureOut">
              <a:rPr lang="en-US" smtClean="0"/>
              <a:pPr/>
              <a:t>12/4/2019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AFF769-BEED-4AE7-8175-0720678D6CF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88B08E-8B56-46E2-AE60-301835564C2A}" type="datetimeFigureOut">
              <a:rPr lang="en-US" smtClean="0"/>
              <a:pPr/>
              <a:t>12/4/2019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AFF769-BEED-4AE7-8175-0720678D6C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8B08E-8B56-46E2-AE60-301835564C2A}" type="datetimeFigureOut">
              <a:rPr lang="en-US" smtClean="0"/>
              <a:pPr/>
              <a:t>12/4/2019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AFF769-BEED-4AE7-8175-0720678D6C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8B08E-8B56-46E2-AE60-301835564C2A}" type="datetimeFigureOut">
              <a:rPr lang="en-US" smtClean="0"/>
              <a:pPr/>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FF769-BEED-4AE7-8175-0720678D6CF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8B08E-8B56-46E2-AE60-301835564C2A}" type="datetimeFigureOut">
              <a:rPr lang="en-US" smtClean="0"/>
              <a:pPr/>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AFF769-BEED-4AE7-8175-0720678D6CF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8B08E-8B56-46E2-AE60-301835564C2A}" type="datetimeFigureOut">
              <a:rPr lang="en-US" smtClean="0"/>
              <a:pPr/>
              <a:t>12/4/2019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AFF769-BEED-4AE7-8175-0720678D6C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03.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g"/><Relationship Id="rId1" Type="http://schemas.openxmlformats.org/officeDocument/2006/relationships/slideLayout" Target="../slideLayouts/slideLayout5.xml"/><Relationship Id="rId4" Type="http://schemas.openxmlformats.org/officeDocument/2006/relationships/image" Target="../media/image207.jpg"/></Relationships>
</file>

<file path=ppt/slides/_rels/slide10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5.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s>
</file>

<file path=ppt/slides/_rels/slide10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5.xml"/><Relationship Id="rId4" Type="http://schemas.openxmlformats.org/officeDocument/2006/relationships/image" Target="../media/image217.jpeg"/></Relationships>
</file>

<file path=ppt/slides/_rels/slide10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image" Target="../media/image222.jp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image" Target="../media/image226.jp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image" Target="../media/image228.jpg"/><Relationship Id="rId1" Type="http://schemas.openxmlformats.org/officeDocument/2006/relationships/slideLayout" Target="../slideLayouts/slideLayout5.xml"/><Relationship Id="rId4" Type="http://schemas.openxmlformats.org/officeDocument/2006/relationships/image" Target="../media/image230.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5.xml"/><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 Id="rId5" Type="http://schemas.openxmlformats.org/officeDocument/2006/relationships/image" Target="../media/image74.JPG"/><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5.xml"/><Relationship Id="rId4" Type="http://schemas.openxmlformats.org/officeDocument/2006/relationships/image" Target="../media/image77.jp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5.xml"/><Relationship Id="rId4" Type="http://schemas.openxmlformats.org/officeDocument/2006/relationships/image" Target="../media/image114.jpeg"/></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5.xml"/><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5.xml"/><Relationship Id="rId4" Type="http://schemas.openxmlformats.org/officeDocument/2006/relationships/image" Target="../media/image124.jpeg"/></Relationships>
</file>

<file path=ppt/slides/_rels/slide6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5.xml"/><Relationship Id="rId5" Type="http://schemas.openxmlformats.org/officeDocument/2006/relationships/image" Target="../media/image130.jpeg"/><Relationship Id="rId4" Type="http://schemas.openxmlformats.org/officeDocument/2006/relationships/image" Target="../media/image129.jpeg"/></Relationships>
</file>

<file path=ppt/slides/_rels/slide6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37.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eg"/><Relationship Id="rId1" Type="http://schemas.openxmlformats.org/officeDocument/2006/relationships/slideLayout" Target="../slideLayouts/slideLayout5.xml"/><Relationship Id="rId5" Type="http://schemas.openxmlformats.org/officeDocument/2006/relationships/image" Target="../media/image145.jpeg"/><Relationship Id="rId4" Type="http://schemas.openxmlformats.org/officeDocument/2006/relationships/image" Target="../media/image144.jpeg"/></Relationships>
</file>

<file path=ppt/slides/_rels/slide7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5.xml"/><Relationship Id="rId4" Type="http://schemas.openxmlformats.org/officeDocument/2006/relationships/image" Target="../media/image150.jpeg"/></Relationships>
</file>

<file path=ppt/slides/_rels/slide7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5.xml"/><Relationship Id="rId5" Type="http://schemas.openxmlformats.org/officeDocument/2006/relationships/image" Target="../media/image156.jpg"/><Relationship Id="rId4" Type="http://schemas.openxmlformats.org/officeDocument/2006/relationships/image" Target="../media/image155.jpg"/></Relationships>
</file>

<file path=ppt/slides/_rels/slide7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www.darkhan.darkhan-uul.khural.mn-&#1076;/" TargetMode="External"/><Relationship Id="rId1" Type="http://schemas.openxmlformats.org/officeDocument/2006/relationships/slideLayout" Target="../slideLayouts/slideLayout5.xml"/><Relationship Id="rId4" Type="http://schemas.openxmlformats.org/officeDocument/2006/relationships/image" Target="../media/image160.png"/></Relationships>
</file>

<file path=ppt/slides/_rels/slide8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hyperlink" Target="mailto:darkhansum_ith@facebook.com" TargetMode="External"/><Relationship Id="rId1" Type="http://schemas.openxmlformats.org/officeDocument/2006/relationships/slideLayout" Target="../slideLayouts/slideLayout5.xml"/><Relationship Id="rId5" Type="http://schemas.openxmlformats.org/officeDocument/2006/relationships/image" Target="../media/image164.jpeg"/><Relationship Id="rId4" Type="http://schemas.openxmlformats.org/officeDocument/2006/relationships/image" Target="../media/image163.jpg"/></Relationships>
</file>

<file path=ppt/slides/_rels/slide8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5.xml"/><Relationship Id="rId4" Type="http://schemas.openxmlformats.org/officeDocument/2006/relationships/image" Target="../media/image167.jpg"/></Relationships>
</file>

<file path=ppt/slides/_rels/slide85.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168.jpg"/><Relationship Id="rId1" Type="http://schemas.openxmlformats.org/officeDocument/2006/relationships/slideLayout" Target="../slideLayouts/slideLayout7.xml"/><Relationship Id="rId4" Type="http://schemas.openxmlformats.org/officeDocument/2006/relationships/image" Target="../media/image170.jpg"/></Relationships>
</file>

<file path=ppt/slides/_rels/slide8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173.jpg"/></Relationships>
</file>

<file path=ppt/slides/_rels/slide87.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png"/><Relationship Id="rId1" Type="http://schemas.openxmlformats.org/officeDocument/2006/relationships/slideLayout" Target="../slideLayouts/slideLayout7.xml"/><Relationship Id="rId4" Type="http://schemas.openxmlformats.org/officeDocument/2006/relationships/hyperlink" Target="http://www.darkhan.darkhan-uul.khural.mn/"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81.jpeg"/><Relationship Id="rId4" Type="http://schemas.openxmlformats.org/officeDocument/2006/relationships/image" Target="../media/image180.jpeg"/></Relationships>
</file>

<file path=ppt/slides/_rels/slide92.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jpg"/><Relationship Id="rId1" Type="http://schemas.openxmlformats.org/officeDocument/2006/relationships/slideLayout" Target="../slideLayouts/slideLayout5.xml"/><Relationship Id="rId4" Type="http://schemas.openxmlformats.org/officeDocument/2006/relationships/image" Target="../media/image184.jpg"/></Relationships>
</file>

<file path=ppt/slides/_rels/slide9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5.xml"/><Relationship Id="rId4" Type="http://schemas.openxmlformats.org/officeDocument/2006/relationships/image" Target="../media/image187.jpg"/></Relationships>
</file>

<file path=ppt/slides/_rels/slide94.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5.xml"/><Relationship Id="rId4" Type="http://schemas.openxmlformats.org/officeDocument/2006/relationships/image" Target="../media/image190.jpg"/></Relationships>
</file>

<file path=ppt/slides/_rels/slide9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5.xml"/><Relationship Id="rId4" Type="http://schemas.openxmlformats.org/officeDocument/2006/relationships/image" Target="../media/image193.jpeg"/></Relationships>
</file>

<file path=ppt/slides/_rels/slide96.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jpg"/><Relationship Id="rId1" Type="http://schemas.openxmlformats.org/officeDocument/2006/relationships/slideLayout" Target="../slideLayouts/slideLayout5.xml"/><Relationship Id="rId4" Type="http://schemas.openxmlformats.org/officeDocument/2006/relationships/image" Target="../media/image196.jpeg"/></Relationships>
</file>

<file path=ppt/slides/_rels/slide97.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97.jpg"/><Relationship Id="rId1" Type="http://schemas.openxmlformats.org/officeDocument/2006/relationships/slideLayout" Target="../slideLayouts/slideLayout5.xml"/><Relationship Id="rId4" Type="http://schemas.openxmlformats.org/officeDocument/2006/relationships/image" Target="../media/image199.jp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0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1600200"/>
            <a:ext cx="8229600" cy="4876800"/>
          </a:xfrm>
        </p:spPr>
        <p:txBody>
          <a:bodyPr>
            <a:normAutofit/>
          </a:bodyPr>
          <a:lstStyle/>
          <a:p>
            <a:r>
              <a:rPr lang="mn-MN" sz="4000" b="1" dirty="0">
                <a:solidFill>
                  <a:srgbClr val="0070C0"/>
                </a:solidFill>
                <a:latin typeface="Arial" pitchFamily="34" charset="0"/>
                <a:cs typeface="Arial" pitchFamily="34" charset="0"/>
              </a:rPr>
              <a:t>ДАРХАН СУМЫН </a:t>
            </a:r>
            <a:r>
              <a:rPr lang="en-US" sz="4000" b="1" dirty="0">
                <a:solidFill>
                  <a:srgbClr val="0070C0"/>
                </a:solidFill>
                <a:latin typeface="Arial" pitchFamily="34" charset="0"/>
                <a:cs typeface="Arial" pitchFamily="34" charset="0"/>
              </a:rPr>
              <a:t>      </a:t>
            </a:r>
            <a:r>
              <a:rPr lang="mn-MN" sz="4000" b="1" dirty="0">
                <a:solidFill>
                  <a:srgbClr val="0070C0"/>
                </a:solidFill>
                <a:latin typeface="Arial" pitchFamily="34" charset="0"/>
                <a:cs typeface="Arial" pitchFamily="34" charset="0"/>
              </a:rPr>
              <a:t>          </a:t>
            </a:r>
            <a:r>
              <a:rPr lang="mn-MN" sz="4000" b="1" dirty="0" smtClean="0">
                <a:solidFill>
                  <a:srgbClr val="0070C0"/>
                </a:solidFill>
                <a:latin typeface="Arial" pitchFamily="34" charset="0"/>
                <a:cs typeface="Arial" pitchFamily="34" charset="0"/>
              </a:rPr>
              <a:t/>
            </a:r>
            <a:br>
              <a:rPr lang="mn-MN" sz="4000" b="1" dirty="0" smtClean="0">
                <a:solidFill>
                  <a:srgbClr val="0070C0"/>
                </a:solidFill>
                <a:latin typeface="Arial" pitchFamily="34" charset="0"/>
                <a:cs typeface="Arial" pitchFamily="34" charset="0"/>
              </a:rPr>
            </a:br>
            <a:r>
              <a:rPr lang="mn-MN" sz="4000" b="1" dirty="0" smtClean="0">
                <a:solidFill>
                  <a:srgbClr val="0070C0"/>
                </a:solidFill>
                <a:latin typeface="Arial" pitchFamily="34" charset="0"/>
                <a:cs typeface="Arial" pitchFamily="34" charset="0"/>
              </a:rPr>
              <a:t> </a:t>
            </a:r>
            <a:r>
              <a:rPr lang="mn-MN" sz="4000" b="1" dirty="0">
                <a:solidFill>
                  <a:srgbClr val="0070C0"/>
                </a:solidFill>
                <a:latin typeface="Arial" pitchFamily="34" charset="0"/>
                <a:cs typeface="Arial" pitchFamily="34" charset="0"/>
              </a:rPr>
              <a:t>ИТХ-ЫН </a:t>
            </a:r>
            <a:r>
              <a:rPr lang="mn-MN" sz="4000" b="1" dirty="0" smtClean="0">
                <a:solidFill>
                  <a:srgbClr val="FF0000"/>
                </a:solidFill>
                <a:latin typeface="Arial" pitchFamily="34" charset="0"/>
                <a:cs typeface="Arial" pitchFamily="34" charset="0"/>
              </a:rPr>
              <a:t>7</a:t>
            </a:r>
            <a:r>
              <a:rPr lang="mn-MN" sz="4000" b="1" dirty="0" smtClean="0">
                <a:solidFill>
                  <a:srgbClr val="0070C0"/>
                </a:solidFill>
                <a:latin typeface="Arial" pitchFamily="34" charset="0"/>
                <a:cs typeface="Arial" pitchFamily="34" charset="0"/>
              </a:rPr>
              <a:t> </a:t>
            </a:r>
            <a:r>
              <a:rPr lang="mn-MN" sz="4000" b="1" dirty="0">
                <a:solidFill>
                  <a:srgbClr val="0070C0"/>
                </a:solidFill>
                <a:latin typeface="Arial" pitchFamily="34" charset="0"/>
                <a:cs typeface="Arial" pitchFamily="34" charset="0"/>
              </a:rPr>
              <a:t>ДАХЬ УДААГИЙН СОНГУУЛИЙН ЭЭЛЖИТ </a:t>
            </a:r>
            <a:br>
              <a:rPr lang="mn-MN" sz="4000" b="1" dirty="0">
                <a:solidFill>
                  <a:srgbClr val="0070C0"/>
                </a:solidFill>
                <a:latin typeface="Arial" pitchFamily="34" charset="0"/>
                <a:cs typeface="Arial" pitchFamily="34" charset="0"/>
              </a:rPr>
            </a:br>
            <a:r>
              <a:rPr lang="en-US" sz="4000" b="1" dirty="0" smtClean="0">
                <a:solidFill>
                  <a:srgbClr val="FF0000"/>
                </a:solidFill>
                <a:latin typeface="Arial" pitchFamily="34" charset="0"/>
                <a:cs typeface="Arial" pitchFamily="34" charset="0"/>
              </a:rPr>
              <a:t>12</a:t>
            </a:r>
            <a:r>
              <a:rPr lang="mn-MN" sz="4000" b="1" dirty="0" smtClean="0">
                <a:solidFill>
                  <a:srgbClr val="0070C0"/>
                </a:solidFill>
                <a:latin typeface="Arial" pitchFamily="34" charset="0"/>
                <a:cs typeface="Arial" pitchFamily="34" charset="0"/>
              </a:rPr>
              <a:t> </a:t>
            </a:r>
            <a:r>
              <a:rPr lang="mn-MN" sz="4000" b="1" dirty="0">
                <a:solidFill>
                  <a:srgbClr val="0070C0"/>
                </a:solidFill>
                <a:latin typeface="Arial" pitchFamily="34" charset="0"/>
                <a:cs typeface="Arial" pitchFamily="34" charset="0"/>
              </a:rPr>
              <a:t>ДУГААР ХУРАЛДААН </a:t>
            </a:r>
            <a:r>
              <a:rPr lang="en-US" b="1" dirty="0">
                <a:solidFill>
                  <a:srgbClr val="0070C0"/>
                </a:solidFill>
                <a:latin typeface="Arial" pitchFamily="34" charset="0"/>
                <a:cs typeface="Arial" pitchFamily="34" charset="0"/>
              </a:rPr>
              <a:t/>
            </a:r>
            <a:br>
              <a:rPr lang="en-US" b="1" dirty="0">
                <a:solidFill>
                  <a:srgbClr val="0070C0"/>
                </a:solidFill>
                <a:latin typeface="Arial" pitchFamily="34" charset="0"/>
                <a:cs typeface="Arial" pitchFamily="34" charset="0"/>
              </a:rPr>
            </a:br>
            <a:r>
              <a:rPr lang="mn-MN" b="1" dirty="0">
                <a:solidFill>
                  <a:srgbClr val="0070C0"/>
                </a:solidFill>
                <a:latin typeface="Arial" pitchFamily="34" charset="0"/>
                <a:cs typeface="Arial" pitchFamily="34" charset="0"/>
              </a:rPr>
              <a:t/>
            </a:r>
            <a:br>
              <a:rPr lang="mn-MN" b="1" dirty="0">
                <a:solidFill>
                  <a:srgbClr val="0070C0"/>
                </a:solidFill>
                <a:latin typeface="Arial" pitchFamily="34" charset="0"/>
                <a:cs typeface="Arial" pitchFamily="34" charset="0"/>
              </a:rPr>
            </a:br>
            <a:r>
              <a:rPr lang="mn-MN" b="1" dirty="0" smtClean="0">
                <a:solidFill>
                  <a:srgbClr val="0070C0"/>
                </a:solidFill>
                <a:latin typeface="Arial" pitchFamily="34" charset="0"/>
                <a:cs typeface="Arial" pitchFamily="34" charset="0"/>
              </a:rPr>
              <a:t/>
            </a:r>
            <a:br>
              <a:rPr lang="mn-MN" b="1" dirty="0" smtClean="0">
                <a:solidFill>
                  <a:srgbClr val="0070C0"/>
                </a:solidFill>
                <a:latin typeface="Arial" pitchFamily="34" charset="0"/>
                <a:cs typeface="Arial" pitchFamily="34" charset="0"/>
              </a:rPr>
            </a:br>
            <a:r>
              <a:rPr lang="en-US" sz="2800" b="1" dirty="0" smtClean="0">
                <a:solidFill>
                  <a:srgbClr val="00B050"/>
                </a:solidFill>
                <a:latin typeface="Arial" pitchFamily="34" charset="0"/>
                <a:cs typeface="Arial" pitchFamily="34" charset="0"/>
              </a:rPr>
              <a:t>201</a:t>
            </a:r>
            <a:r>
              <a:rPr lang="en-US" sz="2800" b="1" dirty="0">
                <a:solidFill>
                  <a:srgbClr val="00B050"/>
                </a:solidFill>
                <a:latin typeface="Arial" pitchFamily="34" charset="0"/>
                <a:cs typeface="Arial" pitchFamily="34" charset="0"/>
              </a:rPr>
              <a:t>9</a:t>
            </a:r>
            <a:r>
              <a:rPr lang="mn-MN" sz="2800" b="1" dirty="0" smtClean="0">
                <a:solidFill>
                  <a:srgbClr val="00B050"/>
                </a:solidFill>
                <a:latin typeface="Arial" pitchFamily="34" charset="0"/>
                <a:cs typeface="Arial" pitchFamily="34" charset="0"/>
              </a:rPr>
              <a:t>.12.0</a:t>
            </a:r>
            <a:r>
              <a:rPr lang="en-US" sz="2800" b="1" dirty="0" smtClean="0">
                <a:solidFill>
                  <a:srgbClr val="00B050"/>
                </a:solidFill>
                <a:latin typeface="Arial" pitchFamily="34" charset="0"/>
                <a:cs typeface="Arial" pitchFamily="34" charset="0"/>
              </a:rPr>
              <a:t>5</a:t>
            </a:r>
            <a:endParaRPr lang="en-US" dirty="0"/>
          </a:p>
        </p:txBody>
      </p:sp>
    </p:spTree>
    <p:extLst>
      <p:ext uri="{BB962C8B-B14F-4D97-AF65-F5344CB8AC3E}">
        <p14:creationId xmlns:p14="http://schemas.microsoft.com/office/powerpoint/2010/main" val="2360174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95400"/>
            <a:ext cx="8001000" cy="2590800"/>
          </a:xfrm>
        </p:spPr>
        <p:txBody>
          <a:bodyPr>
            <a:normAutofit fontScale="85000" lnSpcReduction="10000"/>
          </a:bodyPr>
          <a:lstStyle/>
          <a:p>
            <a:pPr lvl="0" algn="just"/>
            <a:r>
              <a:rPr lang="mn-MN" b="0" dirty="0">
                <a:latin typeface="Arial" pitchFamily="34" charset="0"/>
                <a:cs typeface="Arial" pitchFamily="34" charset="0"/>
              </a:rPr>
              <a:t>Газрын нэгдмэл сангийн </a:t>
            </a:r>
            <a:r>
              <a:rPr lang="en-US" b="0" dirty="0">
                <a:latin typeface="Arial" pitchFamily="34" charset="0"/>
                <a:cs typeface="Arial" pitchFamily="34" charset="0"/>
              </a:rPr>
              <a:t>4</a:t>
            </a:r>
            <a:r>
              <a:rPr lang="mn-MN" b="0" dirty="0">
                <a:latin typeface="Arial" pitchFamily="34" charset="0"/>
                <a:cs typeface="Arial" pitchFamily="34" charset="0"/>
              </a:rPr>
              <a:t> ангилалаар 5</a:t>
            </a:r>
            <a:r>
              <a:rPr lang="en-US" b="0" dirty="0">
                <a:latin typeface="Arial" pitchFamily="34" charset="0"/>
                <a:cs typeface="Arial" pitchFamily="34" charset="0"/>
              </a:rPr>
              <a:t>5 </a:t>
            </a:r>
            <a:r>
              <a:rPr lang="mn-MN" b="0" dirty="0">
                <a:latin typeface="Arial" pitchFamily="34" charset="0"/>
                <a:cs typeface="Arial" pitchFamily="34" charset="0"/>
              </a:rPr>
              <a:t>байршилд  төлөвлөсөн ажил үйлчилгээг тус тус хэрэгжүүлхээр тогтож, төлөвлөгөөний явцын мэдээллийг хагас, бүтэн жилээр ИТХ-ын Тэргүүлэгчдийн хуралдаанд танилцуулахыг сумын Засаг дарга Б.Азжаргал, аймгийн ГХБХБГ-ын дарга Д.Ганбаяр-т даалгалаа.  Дархан сумын Засаг даргын өргөн мэдүүлснээр 5, 8, 15, Малчин багуудын нутаг дэвсгэрт байрлах  55,8 га газрыг  орон нутгийн тусгай хэрэгцээнд авах асуудлыг хуралдаанд оролцсон Төлөөлөгчид 100 хувийн саналаар батлав.</a:t>
            </a:r>
            <a:endParaRPr lang="en-US" b="0" dirty="0">
              <a:latin typeface="Arial" pitchFamily="34" charset="0"/>
              <a:cs typeface="Arial" pitchFamily="34" charset="0"/>
            </a:endParaRPr>
          </a:p>
          <a:p>
            <a:endParaRPr lang="en-US" dirty="0"/>
          </a:p>
        </p:txBody>
      </p:sp>
      <p:pic>
        <p:nvPicPr>
          <p:cNvPr id="7" name="Content Placeholder 13" descr="C:\Users\Badmaa\Desktop\Эмхэтгэл 1 улирал\2017onii 1-3 sar Uliral зураг\2017.03 sar\Huraldaan 03.10\IMG_0572.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657600"/>
            <a:ext cx="4343400" cy="3103418"/>
          </a:xfrm>
          <a:prstGeom prst="rect">
            <a:avLst/>
          </a:prstGeom>
          <a:noFill/>
          <a:ln>
            <a:noFill/>
          </a:ln>
        </p:spPr>
      </p:pic>
      <p:pic>
        <p:nvPicPr>
          <p:cNvPr id="8" name="Content Placeholder 11" descr="C:\Users\Badmaa\Desktop\Эмхэтгэл 1 улирал\2017onii 1-3 sar Uliral зураг\2017.03 sar\Huraldaan 03.10\IMG_0574.JPG"/>
          <p:cNvPicPr>
            <a:picLocks noGrp="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657600"/>
            <a:ext cx="3962400" cy="3074324"/>
          </a:xfrm>
          <a:prstGeom prst="rect">
            <a:avLst/>
          </a:prstGeom>
          <a:noFill/>
          <a:ln>
            <a:noFill/>
          </a:ln>
        </p:spPr>
      </p:pic>
    </p:spTree>
    <p:extLst>
      <p:ext uri="{BB962C8B-B14F-4D97-AF65-F5344CB8AC3E}">
        <p14:creationId xmlns:p14="http://schemas.microsoft.com/office/powerpoint/2010/main" val="37228797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2"/>
          <p:cNvSpPr>
            <a:spLocks noGrp="1"/>
          </p:cNvSpPr>
          <p:nvPr>
            <p:ph type="body" idx="1"/>
          </p:nvPr>
        </p:nvSpPr>
        <p:spPr>
          <a:xfrm>
            <a:off x="4267200" y="1219200"/>
            <a:ext cx="4114800" cy="4648200"/>
          </a:xfrm>
        </p:spPr>
        <p:txBody>
          <a:bodyPr>
            <a:normAutofit/>
          </a:bodyPr>
          <a:lstStyle/>
          <a:p>
            <a:pPr algn="just"/>
            <a:r>
              <a:rPr lang="mn-MN" b="0" dirty="0">
                <a:latin typeface="Arial" panose="020B0604020202020204" pitchFamily="34" charset="0"/>
                <a:cs typeface="Arial" panose="020B0604020202020204" pitchFamily="34" charset="0"/>
              </a:rPr>
              <a:t>ГХУСАЗСЗ нь </a:t>
            </a:r>
            <a:r>
              <a:rPr lang="en-US" b="0" dirty="0">
                <a:latin typeface="Arial" panose="020B0604020202020204" pitchFamily="34" charset="0"/>
                <a:cs typeface="Arial" panose="020B0604020202020204" pitchFamily="34" charset="0"/>
              </a:rPr>
              <a:t>2019</a:t>
            </a:r>
            <a:r>
              <a:rPr lang="mn-MN" b="0" dirty="0">
                <a:latin typeface="Arial" panose="020B0604020202020204" pitchFamily="34" charset="0"/>
                <a:cs typeface="Arial" panose="020B0604020202020204" pitchFamily="34" charset="0"/>
              </a:rPr>
              <a:t> онд </a:t>
            </a:r>
            <a:r>
              <a:rPr lang="en-US" b="0" dirty="0">
                <a:latin typeface="Arial" panose="020B0604020202020204" pitchFamily="34" charset="0"/>
                <a:cs typeface="Arial" panose="020B0604020202020204" pitchFamily="34" charset="0"/>
              </a:rPr>
              <a:t>5</a:t>
            </a:r>
            <a:r>
              <a:rPr lang="mn-MN" b="0" dirty="0">
                <a:latin typeface="Arial" panose="020B0604020202020204" pitchFamily="34" charset="0"/>
                <a:cs typeface="Arial" panose="020B0604020202020204" pitchFamily="34" charset="0"/>
              </a:rPr>
              <a:t> удаа хуралдаж, 1</a:t>
            </a:r>
            <a:r>
              <a:rPr lang="en-US" b="0" dirty="0">
                <a:latin typeface="Arial" panose="020B0604020202020204" pitchFamily="34" charset="0"/>
                <a:cs typeface="Arial" panose="020B0604020202020204" pitchFamily="34" charset="0"/>
              </a:rPr>
              <a:t>0</a:t>
            </a:r>
            <a:r>
              <a:rPr lang="mn-MN" b="0" dirty="0">
                <a:latin typeface="Arial" panose="020B0604020202020204" pitchFamily="34" charset="0"/>
                <a:cs typeface="Arial" panose="020B0604020202020204" pitchFamily="34" charset="0"/>
              </a:rPr>
              <a:t> гаруй асуудлыг авч хэлэлцсэн  бөгөөд хуралдааны тэмдэглэлийг нарийн хөтөлж, сумын Засаг даргад хүргүүлж, хэрэгжилтийг хангуулж ажиллав.</a:t>
            </a:r>
            <a:endParaRPr lang="en-US" b="0" dirty="0">
              <a:latin typeface="Arial" panose="020B0604020202020204" pitchFamily="34" charset="0"/>
              <a:cs typeface="Arial" panose="020B0604020202020204" pitchFamily="34" charset="0"/>
            </a:endParaRPr>
          </a:p>
          <a:p>
            <a:pPr indent="457200" algn="just" eaLnBrk="1" hangingPunct="1"/>
            <a:endParaRPr lang="en-US" altLang="en-US" b="0" dirty="0" smtClean="0">
              <a:latin typeface="Arial" panose="020B0604020202020204" pitchFamily="34" charset="0"/>
              <a:cs typeface="Arial" panose="020B0604020202020204" pitchFamily="34" charset="0"/>
            </a:endParaRPr>
          </a:p>
        </p:txBody>
      </p:sp>
      <p:pic>
        <p:nvPicPr>
          <p:cNvPr id="28675" name="Content Placeholder 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228600" y="1143000"/>
            <a:ext cx="3771900" cy="2514600"/>
          </a:xfrm>
        </p:spPr>
      </p:pic>
      <p:pic>
        <p:nvPicPr>
          <p:cNvPr id="28676"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28600" y="38100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924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2"/>
          <p:cNvSpPr>
            <a:spLocks noGrp="1"/>
          </p:cNvSpPr>
          <p:nvPr>
            <p:ph type="body" idx="1"/>
          </p:nvPr>
        </p:nvSpPr>
        <p:spPr>
          <a:xfrm>
            <a:off x="381000" y="1371600"/>
            <a:ext cx="7772400" cy="5105400"/>
          </a:xfrm>
        </p:spPr>
        <p:txBody>
          <a:bodyPr/>
          <a:lstStyle/>
          <a:p>
            <a:pPr algn="just">
              <a:spcBef>
                <a:spcPct val="0"/>
              </a:spcBef>
              <a:spcAft>
                <a:spcPts val="1000"/>
              </a:spcAft>
            </a:pPr>
            <a:r>
              <a:rPr lang="mn-MN" altLang="en-US" sz="2000" b="0" dirty="0" smtClean="0">
                <a:latin typeface="Arial" panose="020B0604020202020204" pitchFamily="34" charset="0"/>
                <a:cs typeface="Arial" panose="020B0604020202020204" pitchFamily="34" charset="0"/>
              </a:rPr>
              <a:t>Дархан сумын ГХУСАЗСЗөвлөлийн хурлаар : </a:t>
            </a:r>
          </a:p>
          <a:p>
            <a:pPr marL="342900" lvl="0" indent="-342900" algn="just">
              <a:buFont typeface="Arial" panose="020B0604020202020204" pitchFamily="34" charset="0"/>
              <a:buChar char="•"/>
            </a:pPr>
            <a:r>
              <a:rPr lang="mn-MN" altLang="en-US" sz="2000" b="0" dirty="0" smtClean="0">
                <a:latin typeface="Arial" panose="020B0604020202020204" pitchFamily="34" charset="0"/>
                <a:ea typeface="Calibri"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2018 </a:t>
            </a:r>
            <a:r>
              <a:rPr lang="mn-MN" sz="2000" b="0" dirty="0">
                <a:latin typeface="Arial" panose="020B0604020202020204" pitchFamily="34" charset="0"/>
                <a:cs typeface="Arial" panose="020B0604020202020204" pitchFamily="34" charset="0"/>
              </a:rPr>
              <a:t>онд Дархан сумын ГХУСАЗСЗ-өөс хэрэгжүүлсэн ажлын тайлан</a:t>
            </a:r>
            <a:endParaRPr lang="en-US" sz="2000" b="0" dirty="0">
              <a:latin typeface="Arial" panose="020B0604020202020204" pitchFamily="34" charset="0"/>
              <a:cs typeface="Arial" panose="020B0604020202020204" pitchFamily="34" charset="0"/>
            </a:endParaRPr>
          </a:p>
          <a:p>
            <a:pPr marL="342900" lvl="0" indent="-342900" algn="just">
              <a:buFont typeface="Arial" panose="020B0604020202020204" pitchFamily="34" charset="0"/>
              <a:buChar char="•"/>
            </a:pPr>
            <a:r>
              <a:rPr lang="mn-MN" sz="2000" b="0" dirty="0">
                <a:latin typeface="Arial" panose="020B0604020202020204" pitchFamily="34" charset="0"/>
                <a:cs typeface="Arial" panose="020B0604020202020204" pitchFamily="34" charset="0"/>
              </a:rPr>
              <a:t>Дархан сумын хэмжээнд 2018 онд үйлдэгдсэн гэмт хэрэг, зөрчлийн шалтгаан нөхцөл, цаашид хэрэгжүүлэх ажлын тухай</a:t>
            </a:r>
            <a:endParaRPr lang="en-US" sz="2000" b="0" dirty="0">
              <a:latin typeface="Arial" panose="020B0604020202020204" pitchFamily="34" charset="0"/>
              <a:cs typeface="Arial" panose="020B0604020202020204" pitchFamily="34" charset="0"/>
            </a:endParaRPr>
          </a:p>
          <a:p>
            <a:pPr marL="342900" lvl="0" indent="-342900" algn="just">
              <a:buFont typeface="Arial" panose="020B0604020202020204" pitchFamily="34" charset="0"/>
              <a:buChar char="•"/>
            </a:pPr>
            <a:r>
              <a:rPr lang="mn-MN" sz="2000" b="0" dirty="0">
                <a:latin typeface="Arial" panose="020B0604020202020204" pitchFamily="34" charset="0"/>
                <a:cs typeface="Arial" panose="020B0604020202020204" pitchFamily="34" charset="0"/>
              </a:rPr>
              <a:t>Дархан сумын ГХУСАЗСЗ-өөс 2019 онд хэрэгжүүлэх ажлын төлөвлөгөө танилцуулж, батлах</a:t>
            </a:r>
            <a:endParaRPr lang="en-US" sz="2000" b="0" dirty="0">
              <a:latin typeface="Arial" panose="020B0604020202020204" pitchFamily="34" charset="0"/>
              <a:cs typeface="Arial" panose="020B0604020202020204" pitchFamily="34" charset="0"/>
            </a:endParaRPr>
          </a:p>
          <a:p>
            <a:pPr marL="342900" lvl="0" indent="-342900" algn="just">
              <a:buFont typeface="Arial" panose="020B0604020202020204" pitchFamily="34" charset="0"/>
              <a:buChar char="•"/>
            </a:pPr>
            <a:r>
              <a:rPr lang="mn-MN" sz="2000" b="0" dirty="0">
                <a:latin typeface="Arial" panose="020B0604020202020204" pitchFamily="34" charset="0"/>
                <a:cs typeface="Arial" panose="020B0604020202020204" pitchFamily="34" charset="0"/>
              </a:rPr>
              <a:t>Насанд хүрээгүй хүмүүсээс үйлдсэн болон өртөж хохирсон гэмт хэрэг /ялангуяа эрүүгийн хуулийн 12.1, 12.3, 12.5/-ийн шалтгаан нөхцөл, цаашид анхаарах асуудал</a:t>
            </a:r>
            <a:endParaRPr lang="en-US" sz="2000" b="0" dirty="0">
              <a:latin typeface="Arial" panose="020B0604020202020204" pitchFamily="34" charset="0"/>
              <a:cs typeface="Arial" panose="020B0604020202020204" pitchFamily="34" charset="0"/>
            </a:endParaRPr>
          </a:p>
          <a:p>
            <a:pPr marL="342900" lvl="0" indent="-342900" algn="just">
              <a:buFont typeface="Arial" panose="020B0604020202020204" pitchFamily="34" charset="0"/>
              <a:buChar char="•"/>
            </a:pPr>
            <a:r>
              <a:rPr lang="mn-MN" sz="2000" b="0" dirty="0">
                <a:latin typeface="Arial" panose="020B0604020202020204" pitchFamily="34" charset="0"/>
                <a:cs typeface="Arial" panose="020B0604020202020204" pitchFamily="34" charset="0"/>
              </a:rPr>
              <a:t>2018 онд 15 дугаар багийн хамтарсан багийн чиг үүргийн хэрэгжилт, үр дүн, цаашдын </a:t>
            </a:r>
            <a:r>
              <a:rPr lang="mn-MN" sz="2000" b="0" dirty="0" smtClean="0">
                <a:latin typeface="Arial" panose="020B0604020202020204" pitchFamily="34" charset="0"/>
                <a:cs typeface="Arial" panose="020B0604020202020204" pitchFamily="34" charset="0"/>
              </a:rPr>
              <a:t>зорилт</a:t>
            </a:r>
            <a:endParaRPr lang="en-US" sz="2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77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698">
                                            <p:txEl>
                                              <p:pRg st="1" end="1"/>
                                            </p:txEl>
                                          </p:spTgt>
                                        </p:tgtEl>
                                        <p:attrNameLst>
                                          <p:attrName>style.visibility</p:attrName>
                                        </p:attrNameLst>
                                      </p:cBhvr>
                                      <p:to>
                                        <p:strVal val="visible"/>
                                      </p:to>
                                    </p:set>
                                    <p:anim calcmode="lin" valueType="num">
                                      <p:cBhvr additive="base">
                                        <p:cTn id="7" dur="500" fill="hold"/>
                                        <p:tgtEl>
                                          <p:spTgt spid="2969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698">
                                            <p:txEl>
                                              <p:pRg st="2" end="2"/>
                                            </p:txEl>
                                          </p:spTgt>
                                        </p:tgtEl>
                                        <p:attrNameLst>
                                          <p:attrName>style.visibility</p:attrName>
                                        </p:attrNameLst>
                                      </p:cBhvr>
                                      <p:to>
                                        <p:strVal val="visible"/>
                                      </p:to>
                                    </p:set>
                                    <p:anim calcmode="lin" valueType="num">
                                      <p:cBhvr additive="base">
                                        <p:cTn id="13" dur="500" fill="hold"/>
                                        <p:tgtEl>
                                          <p:spTgt spid="2969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698">
                                            <p:txEl>
                                              <p:pRg st="3" end="3"/>
                                            </p:txEl>
                                          </p:spTgt>
                                        </p:tgtEl>
                                        <p:attrNameLst>
                                          <p:attrName>style.visibility</p:attrName>
                                        </p:attrNameLst>
                                      </p:cBhvr>
                                      <p:to>
                                        <p:strVal val="visible"/>
                                      </p:to>
                                    </p:set>
                                    <p:anim calcmode="lin" valueType="num">
                                      <p:cBhvr additive="base">
                                        <p:cTn id="19" dur="500" fill="hold"/>
                                        <p:tgtEl>
                                          <p:spTgt spid="2969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698">
                                            <p:txEl>
                                              <p:pRg st="4" end="4"/>
                                            </p:txEl>
                                          </p:spTgt>
                                        </p:tgtEl>
                                        <p:attrNameLst>
                                          <p:attrName>style.visibility</p:attrName>
                                        </p:attrNameLst>
                                      </p:cBhvr>
                                      <p:to>
                                        <p:strVal val="visible"/>
                                      </p:to>
                                    </p:set>
                                    <p:anim calcmode="lin" valueType="num">
                                      <p:cBhvr additive="base">
                                        <p:cTn id="25" dur="500" fill="hold"/>
                                        <p:tgtEl>
                                          <p:spTgt spid="2969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698">
                                            <p:txEl>
                                              <p:pRg st="5" end="5"/>
                                            </p:txEl>
                                          </p:spTgt>
                                        </p:tgtEl>
                                        <p:attrNameLst>
                                          <p:attrName>style.visibility</p:attrName>
                                        </p:attrNameLst>
                                      </p:cBhvr>
                                      <p:to>
                                        <p:strVal val="visible"/>
                                      </p:to>
                                    </p:set>
                                    <p:anim calcmode="lin" valueType="num">
                                      <p:cBhvr additive="base">
                                        <p:cTn id="31" dur="500" fill="hold"/>
                                        <p:tgtEl>
                                          <p:spTgt spid="2969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69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 y="1724891"/>
            <a:ext cx="7543800" cy="5105400"/>
          </a:xfrm>
        </p:spPr>
        <p:txBody>
          <a:bodyPr/>
          <a:lstStyle/>
          <a:p>
            <a:pPr algn="just"/>
            <a:r>
              <a:rPr lang="en-US" sz="2000" dirty="0">
                <a:latin typeface="Arial" panose="020B0604020202020204" pitchFamily="34" charset="0"/>
                <a:cs typeface="Arial" panose="020B0604020202020204" pitchFamily="34" charset="0"/>
              </a:rPr>
              <a:t>2018 </a:t>
            </a:r>
            <a:r>
              <a:rPr lang="mn-MN" sz="2000" dirty="0">
                <a:latin typeface="Arial" panose="020B0604020202020204" pitchFamily="34" charset="0"/>
                <a:cs typeface="Arial" panose="020B0604020202020204" pitchFamily="34" charset="0"/>
              </a:rPr>
              <a:t>онд Өргөө багийн хамтарсан багийн чиг үүргийн хэрэгжилт, үр дүн, цаашдын зорилт</a:t>
            </a:r>
            <a:endParaRPr lang="en-US" sz="2000" dirty="0">
              <a:latin typeface="Arial" panose="020B0604020202020204" pitchFamily="34" charset="0"/>
              <a:cs typeface="Arial" panose="020B0604020202020204" pitchFamily="34" charset="0"/>
            </a:endParaRPr>
          </a:p>
          <a:p>
            <a:pPr lvl="0" algn="just"/>
            <a:r>
              <a:rPr lang="mn-MN" altLang="en-US" sz="1400" dirty="0" smtClean="0">
                <a:solidFill>
                  <a:prstClr val="black"/>
                </a:solidFill>
                <a:latin typeface="Arial" charset="0"/>
                <a:ea typeface="Calibri" pitchFamily="34" charset="0"/>
                <a:cs typeface="Times New Roman" pitchFamily="18" charset="0"/>
              </a:rPr>
              <a:t> </a:t>
            </a:r>
            <a:r>
              <a:rPr lang="mn-MN" sz="2000" dirty="0">
                <a:latin typeface="Arial" panose="020B0604020202020204" pitchFamily="34" charset="0"/>
                <a:cs typeface="Arial" panose="020B0604020202020204" pitchFamily="34" charset="0"/>
              </a:rPr>
              <a:t>4 дүгээр багийн хамтарсан багаас 2019 онд хэрэгжүүлэх ажлууд, хүрэх үр дүнгийн талаар </a:t>
            </a:r>
            <a:endParaRPr lang="en-US" sz="2000" dirty="0">
              <a:latin typeface="Arial" panose="020B0604020202020204" pitchFamily="34" charset="0"/>
              <a:cs typeface="Arial" panose="020B0604020202020204" pitchFamily="34" charset="0"/>
            </a:endParaRPr>
          </a:p>
          <a:p>
            <a:pPr lvl="0" algn="just"/>
            <a:r>
              <a:rPr lang="en-US" sz="2000" dirty="0">
                <a:latin typeface="Arial" panose="020B0604020202020204" pitchFamily="34" charset="0"/>
                <a:cs typeface="Arial" panose="020B0604020202020204" pitchFamily="34" charset="0"/>
              </a:rPr>
              <a:t>5 </a:t>
            </a:r>
            <a:r>
              <a:rPr lang="en-US" sz="2000" dirty="0" err="1">
                <a:latin typeface="Arial" panose="020B0604020202020204" pitchFamily="34" charset="0"/>
                <a:cs typeface="Arial" panose="020B0604020202020204" pitchFamily="34" charset="0"/>
              </a:rPr>
              <a:t>дугаар</a:t>
            </a:r>
            <a:r>
              <a:rPr lang="mn-MN" sz="2000" dirty="0">
                <a:latin typeface="Arial" panose="020B0604020202020204" pitchFamily="34" charset="0"/>
                <a:cs typeface="Arial" panose="020B0604020202020204" pitchFamily="34" charset="0"/>
              </a:rPr>
              <a:t> багийн хамтарсан багаас 2019 онд хэрэгжүүлэх ажлууд, хүрэх үр дүнгийн талаар </a:t>
            </a:r>
            <a:endParaRPr lang="en-US" sz="2000" dirty="0">
              <a:latin typeface="Arial" panose="020B0604020202020204" pitchFamily="34" charset="0"/>
              <a:cs typeface="Arial" panose="020B0604020202020204" pitchFamily="34" charset="0"/>
            </a:endParaRPr>
          </a:p>
          <a:p>
            <a:pPr lvl="0" algn="just"/>
            <a:r>
              <a:rPr lang="mn-MN" sz="2000" dirty="0">
                <a:latin typeface="Arial" panose="020B0604020202020204" pitchFamily="34" charset="0"/>
                <a:cs typeface="Arial" panose="020B0604020202020204" pitchFamily="34" charset="0"/>
              </a:rPr>
              <a:t>Дархан сумын </a:t>
            </a:r>
            <a:r>
              <a:rPr lang="en-US" sz="2000" dirty="0">
                <a:latin typeface="Arial" panose="020B0604020202020204" pitchFamily="34" charset="0"/>
                <a:cs typeface="Arial" panose="020B0604020202020204" pitchFamily="34" charset="0"/>
              </a:rPr>
              <a:t>9</a:t>
            </a:r>
            <a:r>
              <a:rPr lang="mn-MN" sz="2000" dirty="0">
                <a:latin typeface="Arial" panose="020B0604020202020204" pitchFamily="34" charset="0"/>
                <a:cs typeface="Arial" panose="020B0604020202020204" pitchFamily="34" charset="0"/>
              </a:rPr>
              <a:t> дүгээр багийн хамтарсан багаас 2019 онд хэрэгжүүлэх ажлууд, хүрэх үр дүнгийн талаар </a:t>
            </a:r>
            <a:endParaRPr lang="en-US" sz="2000" dirty="0">
              <a:latin typeface="Arial" panose="020B0604020202020204" pitchFamily="34" charset="0"/>
              <a:cs typeface="Arial" panose="020B0604020202020204" pitchFamily="34" charset="0"/>
            </a:endParaRPr>
          </a:p>
          <a:p>
            <a:pPr lvl="0" algn="just"/>
            <a:r>
              <a:rPr lang="mn-MN" sz="2000" dirty="0">
                <a:latin typeface="Arial" panose="020B0604020202020204" pitchFamily="34" charset="0"/>
                <a:cs typeface="Arial" panose="020B0604020202020204" pitchFamily="34" charset="0"/>
              </a:rPr>
              <a:t>Зөвлөлийн гишүүдийг урамшуулах тухай  </a:t>
            </a:r>
            <a:endParaRPr lang="en-US" sz="2000" dirty="0">
              <a:latin typeface="Arial" panose="020B0604020202020204" pitchFamily="34" charset="0"/>
              <a:cs typeface="Arial" panose="020B0604020202020204" pitchFamily="34" charset="0"/>
            </a:endParaRPr>
          </a:p>
          <a:p>
            <a:pPr lvl="0" algn="just"/>
            <a:r>
              <a:rPr lang="mn-MN" sz="2000" dirty="0">
                <a:latin typeface="Arial" panose="020B0604020202020204" pitchFamily="34" charset="0"/>
                <a:cs typeface="Arial" panose="020B0604020202020204" pitchFamily="34" charset="0"/>
              </a:rPr>
              <a:t>Дархан сумын гэр хорооллын багуудад галын аюулгүй байдлын талаар хийсэн шалгалтын мэдээлэл</a:t>
            </a:r>
            <a:endParaRPr lang="en-US" sz="2000" dirty="0">
              <a:latin typeface="Arial" panose="020B0604020202020204" pitchFamily="34" charset="0"/>
              <a:cs typeface="Arial" panose="020B0604020202020204" pitchFamily="34" charset="0"/>
            </a:endParaRPr>
          </a:p>
          <a:p>
            <a:pPr lvl="0" algn="just"/>
            <a:r>
              <a:rPr lang="mn-MN" sz="2000" dirty="0">
                <a:latin typeface="Arial" panose="020B0604020202020204" pitchFamily="34" charset="0"/>
                <a:cs typeface="Arial" panose="020B0604020202020204" pitchFamily="34" charset="0"/>
              </a:rPr>
              <a:t>Зөвлөлийн 2019 онд хэрэгжүүлэх ажлын төлөвлөгөөний хэрэгжилтийг хангуулах тухай  </a:t>
            </a:r>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3"/>
          </p:nvPr>
        </p:nvSpPr>
        <p:spPr/>
        <p:txBody>
          <a:bodyPr/>
          <a:lstStyle/>
          <a:p>
            <a:endParaRPr lang="mn-MN" dirty="0" smtClean="0"/>
          </a:p>
          <a:p>
            <a:endParaRPr lang="mn-MN" dirty="0"/>
          </a:p>
          <a:p>
            <a:endParaRPr lang="mn-MN" dirty="0" smtClean="0"/>
          </a:p>
          <a:p>
            <a:endParaRPr lang="mn-MN" dirty="0"/>
          </a:p>
          <a:p>
            <a:endParaRPr lang="en-US" dirty="0"/>
          </a:p>
        </p:txBody>
      </p:sp>
      <p:sp>
        <p:nvSpPr>
          <p:cNvPr id="6" name="Content Placeholder 5"/>
          <p:cNvSpPr>
            <a:spLocks noGrp="1"/>
          </p:cNvSpPr>
          <p:nvPr>
            <p:ph sz="quarter" idx="4"/>
          </p:nvPr>
        </p:nvSpPr>
        <p:spPr>
          <a:xfrm>
            <a:off x="8686800" y="-152400"/>
            <a:ext cx="4041775" cy="3951288"/>
          </a:xfrm>
        </p:spPr>
        <p:txBody>
          <a:bodyPr/>
          <a:lstStyle/>
          <a:p>
            <a:endParaRPr lang="mn-MN" dirty="0" smtClean="0"/>
          </a:p>
          <a:p>
            <a:endParaRPr lang="en-US" dirty="0"/>
          </a:p>
        </p:txBody>
      </p:sp>
    </p:spTree>
    <p:extLst>
      <p:ext uri="{BB962C8B-B14F-4D97-AF65-F5344CB8AC3E}">
        <p14:creationId xmlns:p14="http://schemas.microsoft.com/office/powerpoint/2010/main" val="185269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2"/>
          <p:cNvSpPr>
            <a:spLocks noGrp="1"/>
          </p:cNvSpPr>
          <p:nvPr>
            <p:ph type="body" idx="1"/>
          </p:nvPr>
        </p:nvSpPr>
        <p:spPr>
          <a:xfrm>
            <a:off x="457200" y="838200"/>
            <a:ext cx="7772400" cy="2286000"/>
          </a:xfrm>
        </p:spPr>
        <p:txBody>
          <a:bodyPr/>
          <a:lstStyle/>
          <a:p>
            <a:pPr algn="just"/>
            <a:r>
              <a:rPr lang="mn-MN" altLang="en-US" sz="1800" b="0" dirty="0" smtClean="0">
                <a:latin typeface="Arial" charset="0"/>
                <a:cs typeface="Arial" charset="0"/>
              </a:rPr>
              <a:t>	</a:t>
            </a:r>
            <a:r>
              <a:rPr lang="mn-MN" sz="2000" b="0" dirty="0">
                <a:latin typeface="Arial" panose="020B0604020202020204" pitchFamily="34" charset="0"/>
                <a:cs typeface="Arial" panose="020B0604020202020204" pitchFamily="34" charset="0"/>
              </a:rPr>
              <a:t>Цагдаагийн газраас сар бүр бүртгэгдсэн гэмт хэргийн болон эрүүлжүүлэгдсэн иргэдийн мэдээ, судалгааг авч, багийн ИНХ-ын дарга, багийн Засаг дарга нарт хүргүүлж, мэдээ судалгаандаа дүн шинжилгээ хийж, гэмт хэрэг, зөрчил гаргасан иргэдтэй тулж, тэдэнд нөлөөлж ажиллахыг шаарддаг. </a:t>
            </a:r>
            <a:endParaRPr lang="en-US" sz="2000" b="0" dirty="0">
              <a:latin typeface="Arial" panose="020B0604020202020204" pitchFamily="34" charset="0"/>
              <a:cs typeface="Arial" panose="020B0604020202020204" pitchFamily="34" charset="0"/>
            </a:endParaRPr>
          </a:p>
        </p:txBody>
      </p:sp>
      <p:pic>
        <p:nvPicPr>
          <p:cNvPr id="30723" name="Content Placeholder 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1676400" y="3429000"/>
            <a:ext cx="5465300" cy="2667000"/>
          </a:xfrm>
        </p:spPr>
      </p:pic>
    </p:spTree>
    <p:extLst>
      <p:ext uri="{BB962C8B-B14F-4D97-AF65-F5344CB8AC3E}">
        <p14:creationId xmlns:p14="http://schemas.microsoft.com/office/powerpoint/2010/main" val="42349206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179" y="1219200"/>
            <a:ext cx="7620000" cy="1600200"/>
          </a:xfrm>
        </p:spPr>
        <p:txBody>
          <a:bodyPr>
            <a:normAutofit/>
          </a:bodyPr>
          <a:lstStyle/>
          <a:p>
            <a:pPr indent="457200" algn="just">
              <a:spcAft>
                <a:spcPts val="0"/>
              </a:spcAft>
            </a:pPr>
            <a:r>
              <a:rPr lang="mn-MN" sz="2000" b="0" dirty="0">
                <a:latin typeface="Arial" panose="020B0604020202020204" pitchFamily="34" charset="0"/>
                <a:ea typeface="Times New Roman"/>
                <a:cs typeface="Arial" panose="020B0604020202020204" pitchFamily="34" charset="0"/>
              </a:rPr>
              <a:t>Хамтарсан багуудад тулгамдаж буй асуудлуудыг байнга сонсож, Зөвлөлийн </a:t>
            </a:r>
            <a:r>
              <a:rPr lang="mn-MN" sz="2000" b="0" dirty="0" smtClean="0">
                <a:latin typeface="Arial" panose="020B0604020202020204" pitchFamily="34" charset="0"/>
                <a:ea typeface="Times New Roman"/>
                <a:cs typeface="Arial" panose="020B0604020202020204" pitchFamily="34" charset="0"/>
              </a:rPr>
              <a:t>гишүүд үүрэг чиглэл өгч, </a:t>
            </a:r>
            <a:r>
              <a:rPr lang="mn-MN" sz="2000" b="0" dirty="0">
                <a:latin typeface="Arial" panose="020B0604020202020204" pitchFamily="34" charset="0"/>
                <a:ea typeface="Times New Roman"/>
                <a:cs typeface="Arial" panose="020B0604020202020204" pitchFamily="34" charset="0"/>
              </a:rPr>
              <a:t>аймгийн ИТХ болон сумын Засаг даргад дэмжиж хамтран ажиллах талаар санал хүргүүлж ажиллалаа.</a:t>
            </a:r>
            <a:endParaRPr lang="en-US" sz="2000" b="0" dirty="0">
              <a:latin typeface="Arial" panose="020B0604020202020204" pitchFamily="34" charset="0"/>
              <a:ea typeface="Times New Roman"/>
              <a:cs typeface="Arial" panose="020B0604020202020204" pitchFamily="34" charset="0"/>
            </a:endParaRPr>
          </a:p>
          <a:p>
            <a:endParaRPr lang="en-US"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14400" y="2625678"/>
            <a:ext cx="2994458" cy="399261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590800"/>
            <a:ext cx="2997959" cy="399727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2625678"/>
            <a:ext cx="2971800" cy="3962400"/>
          </a:xfrm>
          <a:prstGeom prst="rect">
            <a:avLst/>
          </a:prstGeom>
        </p:spPr>
      </p:pic>
    </p:spTree>
    <p:extLst>
      <p:ext uri="{BB962C8B-B14F-4D97-AF65-F5344CB8AC3E}">
        <p14:creationId xmlns:p14="http://schemas.microsoft.com/office/powerpoint/2010/main" val="322194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7772400" cy="1412875"/>
          </a:xfrm>
        </p:spPr>
        <p:txBody>
          <a:bodyPr/>
          <a:lstStyle/>
          <a:p>
            <a:pPr algn="just"/>
            <a:r>
              <a:rPr lang="mn-MN" sz="2000" b="0" dirty="0" smtClean="0">
                <a:latin typeface="Arial" panose="020B0604020202020204" pitchFamily="34" charset="0"/>
                <a:cs typeface="Arial" panose="020B0604020202020204" pitchFamily="34" charset="0"/>
              </a:rPr>
              <a:t>	Дархан-Уул </a:t>
            </a:r>
            <a:r>
              <a:rPr lang="mn-MN" sz="2000" b="0" dirty="0">
                <a:latin typeface="Arial" panose="020B0604020202020204" pitchFamily="34" charset="0"/>
                <a:cs typeface="Arial" panose="020B0604020202020204" pitchFamily="34" charset="0"/>
              </a:rPr>
              <a:t>аймгийн Цагдаагийн газрын Нийтийн хэв журам хамгаалах тасагт нэн шаардлагатай байсан авто машины асуудлыг шийдвэрлэж, 2 суудлын автомашиныг гардууллаа. </a:t>
            </a:r>
            <a:endParaRPr lang="en-US" sz="2000" b="0" dirty="0">
              <a:latin typeface="Arial" panose="020B0604020202020204" pitchFamily="34" charset="0"/>
              <a:cs typeface="Arial" panose="020B0604020202020204" pitchFamily="34" charset="0"/>
            </a:endParaRPr>
          </a:p>
          <a:p>
            <a:pPr algn="just"/>
            <a:endParaRPr lang="en-US" sz="2000" b="0" dirty="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04800" y="2996671"/>
            <a:ext cx="4040188" cy="2693458"/>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2996142"/>
            <a:ext cx="4041775" cy="2694516"/>
          </a:xfrm>
        </p:spPr>
      </p:pic>
    </p:spTree>
    <p:extLst>
      <p:ext uri="{BB962C8B-B14F-4D97-AF65-F5344CB8AC3E}">
        <p14:creationId xmlns:p14="http://schemas.microsoft.com/office/powerpoint/2010/main" val="10404076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447800"/>
            <a:ext cx="7696200" cy="1600200"/>
          </a:xfrm>
        </p:spPr>
        <p:txBody>
          <a:bodyPr/>
          <a:lstStyle/>
          <a:p>
            <a:pPr algn="just">
              <a:spcAft>
                <a:spcPts val="0"/>
              </a:spcAft>
            </a:pPr>
            <a:r>
              <a:rPr lang="mn-MN" b="0" dirty="0" smtClean="0">
                <a:latin typeface="Arial"/>
                <a:ea typeface="Times New Roman"/>
              </a:rPr>
              <a:t>“Гэр </a:t>
            </a:r>
            <a:r>
              <a:rPr lang="mn-MN" b="0" dirty="0">
                <a:latin typeface="Arial"/>
                <a:ea typeface="Times New Roman"/>
              </a:rPr>
              <a:t>бүлийн хүчирхийллээс урьдчилан сэргийлэх </a:t>
            </a:r>
            <a:r>
              <a:rPr lang="mn-MN" b="0" dirty="0" smtClean="0">
                <a:latin typeface="Arial"/>
                <a:ea typeface="Times New Roman"/>
              </a:rPr>
              <a:t>нь” </a:t>
            </a:r>
            <a:r>
              <a:rPr lang="mn-MN" b="0" dirty="0">
                <a:latin typeface="Arial"/>
                <a:ea typeface="Times New Roman"/>
              </a:rPr>
              <a:t>сэдэвт нээлттэй хаалганы </a:t>
            </a:r>
            <a:r>
              <a:rPr lang="mn-MN" b="0" dirty="0" smtClean="0">
                <a:latin typeface="Arial"/>
                <a:ea typeface="Times New Roman"/>
              </a:rPr>
              <a:t>өдөрлөгт </a:t>
            </a:r>
            <a:r>
              <a:rPr lang="mn-MN" b="0" dirty="0">
                <a:latin typeface="Arial" panose="020B0604020202020204" pitchFamily="34" charset="0"/>
                <a:cs typeface="Arial" panose="020B0604020202020204" pitchFamily="34" charset="0"/>
              </a:rPr>
              <a:t>Дархан сумын </a:t>
            </a:r>
            <a:r>
              <a:rPr lang="mn-MN" b="0" dirty="0" smtClean="0">
                <a:latin typeface="Arial" panose="020B0604020202020204" pitchFamily="34" charset="0"/>
                <a:cs typeface="Arial" panose="020B0604020202020204" pitchFamily="34" charset="0"/>
              </a:rPr>
              <a:t>1-16, Малчин, Өргөө багуудын </a:t>
            </a:r>
            <a:r>
              <a:rPr lang="mn-MN" b="0" dirty="0">
                <a:latin typeface="Arial" panose="020B0604020202020204" pitchFamily="34" charset="0"/>
                <a:cs typeface="Arial" panose="020B0604020202020204" pitchFamily="34" charset="0"/>
              </a:rPr>
              <a:t>70 гаруй иргэнийг </a:t>
            </a:r>
            <a:r>
              <a:rPr lang="mn-MN" b="0" dirty="0" smtClean="0">
                <a:latin typeface="Arial" panose="020B0604020202020204" pitchFamily="34" charset="0"/>
                <a:cs typeface="Arial" panose="020B0604020202020204" pitchFamily="34" charset="0"/>
              </a:rPr>
              <a:t>хамрууллаа</a:t>
            </a:r>
            <a:endParaRPr lang="en-US" b="0" dirty="0">
              <a:latin typeface="Arial" panose="020B0604020202020204" pitchFamily="34" charset="0"/>
              <a:ea typeface="Times New Roman"/>
              <a:cs typeface="Arial" panose="020B0604020202020204" pitchFamily="34" charset="0"/>
            </a:endParaRPr>
          </a:p>
        </p:txBody>
      </p:sp>
      <p:pic>
        <p:nvPicPr>
          <p:cNvPr id="8" name="Content Placeholder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1986" y="3124200"/>
            <a:ext cx="4041775" cy="2694516"/>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124200"/>
            <a:ext cx="4038600" cy="26924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3124200"/>
            <a:ext cx="3962400" cy="264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3124200"/>
            <a:ext cx="4038600" cy="26924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200" y="3111121"/>
            <a:ext cx="4077837" cy="2718558"/>
          </a:xfrm>
          <a:prstGeom prst="rect">
            <a:avLst/>
          </a:prstGeom>
        </p:spPr>
      </p:pic>
    </p:spTree>
    <p:extLst>
      <p:ext uri="{BB962C8B-B14F-4D97-AF65-F5344CB8AC3E}">
        <p14:creationId xmlns:p14="http://schemas.microsoft.com/office/powerpoint/2010/main" val="26184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38200"/>
            <a:ext cx="7772400" cy="1676400"/>
          </a:xfrm>
        </p:spPr>
        <p:txBody>
          <a:bodyPr>
            <a:normAutofit fontScale="70000" lnSpcReduction="20000"/>
          </a:bodyPr>
          <a:lstStyle/>
          <a:p>
            <a:r>
              <a:rPr lang="mn-MN" dirty="0"/>
              <a:t> </a:t>
            </a:r>
            <a:endParaRPr lang="en-US" dirty="0"/>
          </a:p>
          <a:p>
            <a:pPr algn="ctr"/>
            <a:endParaRPr lang="mn-MN" sz="2000" b="0" dirty="0" smtClean="0">
              <a:latin typeface="Arial" panose="020B0604020202020204" pitchFamily="34" charset="0"/>
              <a:cs typeface="Arial" panose="020B0604020202020204" pitchFamily="34" charset="0"/>
            </a:endParaRPr>
          </a:p>
          <a:p>
            <a:pPr algn="ctr"/>
            <a:endParaRPr lang="mn-MN" sz="3800" b="0" dirty="0">
              <a:latin typeface="Arial" panose="020B0604020202020204" pitchFamily="34" charset="0"/>
              <a:cs typeface="Arial" panose="020B0604020202020204" pitchFamily="34" charset="0"/>
            </a:endParaRPr>
          </a:p>
          <a:p>
            <a:pPr algn="ctr"/>
            <a:r>
              <a:rPr lang="mn-MN" sz="3800" b="0" dirty="0" smtClean="0">
                <a:latin typeface="Arial" panose="020B0604020202020204" pitchFamily="34" charset="0"/>
                <a:cs typeface="Arial" panose="020B0604020202020204" pitchFamily="34" charset="0"/>
              </a:rPr>
              <a:t>  “</a:t>
            </a:r>
            <a:r>
              <a:rPr lang="mn-MN" sz="3800" b="0" dirty="0">
                <a:latin typeface="Arial" panose="020B0604020202020204" pitchFamily="34" charset="0"/>
                <a:cs typeface="Arial" panose="020B0604020202020204" pitchFamily="34" charset="0"/>
              </a:rPr>
              <a:t>Орцны сэргийлэгч” хэсэгчилсэн арга хэмжээ зохион байгууллаа.</a:t>
            </a:r>
            <a:endParaRPr lang="en-US" sz="3800" b="0" dirty="0">
              <a:latin typeface="Arial" panose="020B0604020202020204" pitchFamily="34" charset="0"/>
              <a:cs typeface="Arial" panose="020B0604020202020204" pitchFamily="34" charset="0"/>
            </a:endParaRPr>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2666852"/>
            <a:ext cx="3593490" cy="2395659"/>
          </a:xfrm>
        </p:spPr>
      </p:pic>
      <p:sp>
        <p:nvSpPr>
          <p:cNvPr id="6" name="Content Placeholder 5"/>
          <p:cNvSpPr>
            <a:spLocks noGrp="1"/>
          </p:cNvSpPr>
          <p:nvPr>
            <p:ph sz="quarter" idx="4"/>
          </p:nvPr>
        </p:nvSpPr>
        <p:spPr>
          <a:xfrm>
            <a:off x="533400" y="5867252"/>
            <a:ext cx="8232775" cy="685800"/>
          </a:xfrm>
        </p:spPr>
        <p:txBody>
          <a:bodyPr/>
          <a:lstStyle/>
          <a:p>
            <a:pPr marL="0" indent="0" algn="just">
              <a:spcAft>
                <a:spcPts val="0"/>
              </a:spcAft>
              <a:buNone/>
            </a:pPr>
            <a:r>
              <a:rPr lang="mn-MN" sz="1600" dirty="0">
                <a:latin typeface="Arial"/>
                <a:ea typeface="Times New Roman"/>
              </a:rPr>
              <a:t>Зөрчлийн тухай хууль, Гэр бүлийн хүчирхийлэлтэй тэмцэх тухай хуулиудаар гарын авлага 1000 ширхэгийг бэлтгэж тараав.</a:t>
            </a:r>
            <a:endParaRPr lang="en-US" sz="1600" dirty="0">
              <a:latin typeface="Times New Roman"/>
              <a:ea typeface="Times New Roman"/>
            </a:endParaRP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2666852"/>
            <a:ext cx="2249313" cy="32004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2666852"/>
            <a:ext cx="2087274" cy="3200400"/>
          </a:xfrm>
          <a:prstGeom prst="rect">
            <a:avLst/>
          </a:prstGeom>
        </p:spPr>
      </p:pic>
    </p:spTree>
    <p:extLst>
      <p:ext uri="{BB962C8B-B14F-4D97-AF65-F5344CB8AC3E}">
        <p14:creationId xmlns:p14="http://schemas.microsoft.com/office/powerpoint/2010/main" val="105947413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219200"/>
            <a:ext cx="7772400" cy="1828800"/>
          </a:xfrm>
        </p:spPr>
        <p:txBody>
          <a:bodyPr>
            <a:normAutofit/>
          </a:bodyPr>
          <a:lstStyle/>
          <a:p>
            <a:pPr algn="just">
              <a:spcAft>
                <a:spcPts val="0"/>
              </a:spcAft>
            </a:pPr>
            <a:r>
              <a:rPr lang="mn-MN" sz="2000" b="0" dirty="0">
                <a:latin typeface="Arial" panose="020B0604020202020204" pitchFamily="34" charset="0"/>
                <a:cs typeface="Arial" panose="020B0604020202020204" pitchFamily="34" charset="0"/>
              </a:rPr>
              <a:t>“Гэр бүлийн хүчирхийлэлтэй тэмцэх тухай хуулиар үүрэг хүлээсэн мэргэжилтнүүдийн үйлчилгээ үзүүлэх чадавхийг бэхжүүлэх нь” сэдвээр аймгийн хэмжээний хамтарсан багийн гишүүдэд зориулсан 2 өдрийн /</a:t>
            </a:r>
            <a:r>
              <a:rPr lang="mn-MN" sz="2000" b="0" dirty="0" smtClean="0">
                <a:latin typeface="Arial" panose="020B0604020202020204" pitchFamily="34" charset="0"/>
                <a:cs typeface="Arial" panose="020B0604020202020204" pitchFamily="34" charset="0"/>
              </a:rPr>
              <a:t>2019.05.07-08/ </a:t>
            </a:r>
            <a:r>
              <a:rPr lang="mn-MN" sz="2000" b="0" dirty="0">
                <a:latin typeface="Arial" panose="020B0604020202020204" pitchFamily="34" charset="0"/>
                <a:cs typeface="Arial" panose="020B0604020202020204" pitchFamily="34" charset="0"/>
              </a:rPr>
              <a:t>чадавхжуулах сургалтыг зохион </a:t>
            </a:r>
            <a:r>
              <a:rPr lang="mn-MN" sz="2000" b="0" dirty="0" smtClean="0">
                <a:latin typeface="Arial" panose="020B0604020202020204" pitchFamily="34" charset="0"/>
                <a:cs typeface="Arial" panose="020B0604020202020204" pitchFamily="34" charset="0"/>
              </a:rPr>
              <a:t>байгууллаа.</a:t>
            </a:r>
            <a:endParaRPr lang="en-US" sz="2000" b="0" dirty="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04800" y="3276600"/>
            <a:ext cx="3931444" cy="2620963"/>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3276600"/>
            <a:ext cx="3931444" cy="2620963"/>
          </a:xfrm>
        </p:spPr>
      </p:pic>
    </p:spTree>
    <p:extLst>
      <p:ext uri="{BB962C8B-B14F-4D97-AF65-F5344CB8AC3E}">
        <p14:creationId xmlns:p14="http://schemas.microsoft.com/office/powerpoint/2010/main" val="403353016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676400"/>
            <a:ext cx="7772400" cy="1447800"/>
          </a:xfrm>
        </p:spPr>
        <p:txBody>
          <a:bodyPr>
            <a:normAutofit fontScale="85000" lnSpcReduction="10000"/>
          </a:bodyPr>
          <a:lstStyle/>
          <a:p>
            <a:pPr indent="457200" algn="just">
              <a:lnSpc>
                <a:spcPct val="115000"/>
              </a:lnSpc>
              <a:spcAft>
                <a:spcPts val="0"/>
              </a:spcAft>
            </a:pPr>
            <a:r>
              <a:rPr lang="mn-MN" b="0" dirty="0">
                <a:latin typeface="Arial"/>
                <a:ea typeface="Times New Roman"/>
              </a:rPr>
              <a:t>Гэр бүлийг дэмжих жилийн хүрээнд Дархан сумын 5 дугаар багаас санаачлан тус багийн нутаг дэвсгэрт үйл ажиллагаа явуулдаг ерөнхий боловсролын сургуулиудын сурагчдын дунд “Хүүхдээ сонсоё” зөвлөгөөнийг зохион байгууллаа. </a:t>
            </a:r>
            <a:endParaRPr lang="en-US" b="0" dirty="0">
              <a:latin typeface="Times New Roman"/>
              <a:ea typeface="Times New Roman"/>
            </a:endParaRPr>
          </a:p>
          <a:p>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9343" y="3239748"/>
            <a:ext cx="4035902" cy="26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572000" y="3200400"/>
            <a:ext cx="4041775" cy="269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859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774405"/>
            <a:ext cx="8077200" cy="3187995"/>
          </a:xfrm>
        </p:spPr>
        <p:txBody>
          <a:bodyPr>
            <a:normAutofit/>
          </a:bodyPr>
          <a:lstStyle/>
          <a:p>
            <a:pPr lvl="0" algn="just"/>
            <a:r>
              <a:rPr lang="mn-MN" b="0" dirty="0">
                <a:latin typeface="Arial" pitchFamily="34" charset="0"/>
                <a:cs typeface="Arial" pitchFamily="34" charset="0"/>
              </a:rPr>
              <a:t>Гэр бүлийн хөгжлийг дэмжих жил”–ийн ажлын хүрээнд орон нутагт жижиг, дунд үйлдвэрлэлийг хөгжүүлэх үндсэн 6 чиглэлийн дагуу 2019 онд шинээр бизнесийн үйл ажиллагаа эрхлэх иргэн, аж ахуйн нэгж байгууллагуудаас ирүүлсэн төслүүдийг уралдаант шалгаруулалтаар сонгон шалгаруулахаар бүртгэлийг 2019 оны 02 дугаар сарын 11-ний өдрөөс 03 дугаар сарын 11 хооронд явууллаа</a:t>
            </a:r>
            <a:r>
              <a:rPr lang="mn-MN" b="0" dirty="0" smtClean="0">
                <a:latin typeface="Arial" pitchFamily="34" charset="0"/>
                <a:cs typeface="Arial" pitchFamily="34" charset="0"/>
              </a:rPr>
              <a:t>.</a:t>
            </a:r>
            <a:endParaRPr lang="en-US" b="0" dirty="0" smtClean="0">
              <a:latin typeface="Arial" pitchFamily="34" charset="0"/>
              <a:cs typeface="Arial" pitchFamily="34" charset="0"/>
            </a:endParaRPr>
          </a:p>
        </p:txBody>
      </p:sp>
      <p:pic>
        <p:nvPicPr>
          <p:cNvPr id="8"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5800" y="4038600"/>
            <a:ext cx="4040188" cy="269345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2400" y="4038600"/>
            <a:ext cx="4040188" cy="2623758"/>
          </a:xfrm>
        </p:spPr>
      </p:pic>
    </p:spTree>
    <p:extLst>
      <p:ext uri="{BB962C8B-B14F-4D97-AF65-F5344CB8AC3E}">
        <p14:creationId xmlns:p14="http://schemas.microsoft.com/office/powerpoint/2010/main" val="38574535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228600"/>
            <a:ext cx="7772400" cy="2743200"/>
          </a:xfrm>
        </p:spPr>
        <p:txBody>
          <a:bodyPr>
            <a:normAutofit/>
          </a:bodyPr>
          <a:lstStyle/>
          <a:p>
            <a:pPr indent="457200" algn="just">
              <a:spcAft>
                <a:spcPts val="0"/>
              </a:spcAft>
            </a:pPr>
            <a:endParaRPr lang="mn-MN" sz="2000" b="0" dirty="0" smtClean="0">
              <a:latin typeface="Arial"/>
              <a:ea typeface="Times New Roman"/>
            </a:endParaRPr>
          </a:p>
          <a:p>
            <a:pPr indent="457200" algn="just">
              <a:spcAft>
                <a:spcPts val="0"/>
              </a:spcAft>
            </a:pPr>
            <a:endParaRPr lang="mn-MN" sz="2000" b="0" dirty="0">
              <a:latin typeface="Arial"/>
              <a:ea typeface="Times New Roman"/>
            </a:endParaRPr>
          </a:p>
          <a:p>
            <a:pPr indent="457200" algn="just">
              <a:spcAft>
                <a:spcPts val="0"/>
              </a:spcAft>
            </a:pPr>
            <a:endParaRPr lang="mn-MN" sz="2000" b="0" dirty="0" smtClean="0">
              <a:latin typeface="Arial"/>
              <a:ea typeface="Times New Roman"/>
            </a:endParaRPr>
          </a:p>
          <a:p>
            <a:pPr indent="457200" algn="just">
              <a:spcAft>
                <a:spcPts val="0"/>
              </a:spcAft>
            </a:pPr>
            <a:endParaRPr lang="mn-MN" sz="2000" b="0" dirty="0">
              <a:latin typeface="Arial"/>
              <a:ea typeface="Times New Roman"/>
            </a:endParaRPr>
          </a:p>
          <a:p>
            <a:pPr indent="457200" algn="just">
              <a:spcAft>
                <a:spcPts val="0"/>
              </a:spcAft>
            </a:pPr>
            <a:r>
              <a:rPr lang="en-US" sz="2000" b="0" dirty="0" err="1" smtClean="0">
                <a:latin typeface="Arial"/>
                <a:ea typeface="Times New Roman"/>
              </a:rPr>
              <a:t>Дархан</a:t>
            </a:r>
            <a:r>
              <a:rPr lang="en-US" sz="2000" b="0" dirty="0" smtClean="0">
                <a:latin typeface="Arial"/>
                <a:ea typeface="Times New Roman"/>
              </a:rPr>
              <a:t> </a:t>
            </a:r>
            <a:r>
              <a:rPr lang="en-US" sz="2000" b="0" dirty="0" err="1">
                <a:latin typeface="Arial"/>
                <a:ea typeface="Times New Roman"/>
              </a:rPr>
              <a:t>сумын</a:t>
            </a:r>
            <a:r>
              <a:rPr lang="en-US" sz="2000" b="0" dirty="0">
                <a:latin typeface="Arial"/>
                <a:ea typeface="Times New Roman"/>
              </a:rPr>
              <a:t> 5 </a:t>
            </a:r>
            <a:r>
              <a:rPr lang="en-US" sz="2000" b="0" dirty="0" err="1">
                <a:latin typeface="Arial"/>
                <a:ea typeface="Times New Roman"/>
              </a:rPr>
              <a:t>дугаар</a:t>
            </a:r>
            <a:r>
              <a:rPr lang="en-US" sz="2000" b="0" dirty="0">
                <a:latin typeface="Arial"/>
                <a:ea typeface="Times New Roman"/>
              </a:rPr>
              <a:t> </a:t>
            </a:r>
            <a:r>
              <a:rPr lang="en-US" sz="2000" b="0" dirty="0" err="1">
                <a:latin typeface="Arial"/>
                <a:ea typeface="Times New Roman"/>
              </a:rPr>
              <a:t>багийн</a:t>
            </a:r>
            <a:r>
              <a:rPr lang="en-US" sz="2000" b="0" dirty="0">
                <a:latin typeface="Arial"/>
                <a:ea typeface="Times New Roman"/>
              </a:rPr>
              <a:t> ИНХ, </a:t>
            </a:r>
            <a:r>
              <a:rPr lang="en-US" sz="2000" b="0" dirty="0" err="1">
                <a:latin typeface="Arial"/>
                <a:ea typeface="Times New Roman"/>
              </a:rPr>
              <a:t>Засаг</a:t>
            </a:r>
            <a:r>
              <a:rPr lang="en-US" sz="2000" b="0" dirty="0">
                <a:latin typeface="Arial"/>
                <a:ea typeface="Times New Roman"/>
              </a:rPr>
              <a:t> </a:t>
            </a:r>
            <a:r>
              <a:rPr lang="en-US" sz="2000" b="0" dirty="0" err="1">
                <a:latin typeface="Arial"/>
                <a:ea typeface="Times New Roman"/>
              </a:rPr>
              <a:t>дарга</a:t>
            </a:r>
            <a:r>
              <a:rPr lang="en-US" sz="2000" b="0" dirty="0">
                <a:latin typeface="Arial"/>
                <a:ea typeface="Times New Roman"/>
              </a:rPr>
              <a:t> </a:t>
            </a:r>
            <a:r>
              <a:rPr lang="en-US" sz="2000" b="0" dirty="0" err="1">
                <a:latin typeface="Arial"/>
                <a:ea typeface="Times New Roman"/>
              </a:rPr>
              <a:t>түүний</a:t>
            </a:r>
            <a:r>
              <a:rPr lang="en-US" sz="2000" b="0" dirty="0">
                <a:latin typeface="Arial"/>
                <a:ea typeface="Times New Roman"/>
              </a:rPr>
              <a:t> </a:t>
            </a:r>
            <a:r>
              <a:rPr lang="en-US" sz="2000" b="0" dirty="0" err="1">
                <a:latin typeface="Arial"/>
                <a:ea typeface="Times New Roman"/>
              </a:rPr>
              <a:t>ажлын</a:t>
            </a:r>
            <a:r>
              <a:rPr lang="en-US" sz="2000" b="0" dirty="0">
                <a:latin typeface="Arial"/>
                <a:ea typeface="Times New Roman"/>
              </a:rPr>
              <a:t> </a:t>
            </a:r>
            <a:r>
              <a:rPr lang="en-US" sz="2000" b="0" dirty="0" err="1">
                <a:latin typeface="Arial"/>
                <a:ea typeface="Times New Roman"/>
              </a:rPr>
              <a:t>албанаас</a:t>
            </a:r>
            <a:r>
              <a:rPr lang="en-US" sz="2000" b="0" dirty="0">
                <a:latin typeface="Arial"/>
                <a:ea typeface="Times New Roman"/>
              </a:rPr>
              <a:t> “</a:t>
            </a:r>
            <a:r>
              <a:rPr lang="en-US" sz="2000" b="0" dirty="0" err="1">
                <a:latin typeface="Arial"/>
                <a:ea typeface="Times New Roman"/>
              </a:rPr>
              <a:t>Аз</a:t>
            </a:r>
            <a:r>
              <a:rPr lang="en-US" sz="2000" b="0" dirty="0">
                <a:latin typeface="Arial"/>
                <a:ea typeface="Times New Roman"/>
              </a:rPr>
              <a:t> </a:t>
            </a:r>
            <a:r>
              <a:rPr lang="en-US" sz="2000" b="0" dirty="0" err="1">
                <a:latin typeface="Arial"/>
                <a:ea typeface="Times New Roman"/>
              </a:rPr>
              <a:t>жаргалтай</a:t>
            </a:r>
            <a:r>
              <a:rPr lang="en-US" sz="2000" b="0" dirty="0">
                <a:latin typeface="Arial"/>
                <a:ea typeface="Times New Roman"/>
              </a:rPr>
              <a:t> </a:t>
            </a:r>
            <a:r>
              <a:rPr lang="en-US" sz="2000" b="0" dirty="0" err="1">
                <a:latin typeface="Arial"/>
                <a:ea typeface="Times New Roman"/>
              </a:rPr>
              <a:t>өрх</a:t>
            </a:r>
            <a:r>
              <a:rPr lang="en-US" sz="2000" b="0" dirty="0">
                <a:latin typeface="Arial"/>
                <a:ea typeface="Times New Roman"/>
              </a:rPr>
              <a:t>” </a:t>
            </a:r>
            <a:r>
              <a:rPr lang="en-US" sz="2000" b="0" dirty="0" err="1">
                <a:latin typeface="Arial"/>
                <a:ea typeface="Times New Roman"/>
              </a:rPr>
              <a:t>хөдөлмөрийн</a:t>
            </a:r>
            <a:r>
              <a:rPr lang="en-US" sz="2000" b="0" dirty="0">
                <a:latin typeface="Arial"/>
                <a:ea typeface="Times New Roman"/>
              </a:rPr>
              <a:t> </a:t>
            </a:r>
            <a:r>
              <a:rPr lang="mn-MN" sz="2000" b="0" dirty="0" smtClean="0">
                <a:latin typeface="Arial"/>
                <a:ea typeface="Times New Roman"/>
              </a:rPr>
              <a:t>                       </a:t>
            </a:r>
            <a:r>
              <a:rPr lang="en-US" sz="2000" b="0" dirty="0" err="1" smtClean="0">
                <a:latin typeface="Arial"/>
                <a:ea typeface="Times New Roman"/>
              </a:rPr>
              <a:t>өдөрлөг</a:t>
            </a:r>
            <a:r>
              <a:rPr lang="mn-MN" sz="2000" b="0" dirty="0" smtClean="0">
                <a:latin typeface="Arial"/>
                <a:ea typeface="Times New Roman"/>
              </a:rPr>
              <a:t> </a:t>
            </a:r>
            <a:r>
              <a:rPr lang="mn-MN" sz="2000" b="0" dirty="0">
                <a:latin typeface="Arial"/>
                <a:ea typeface="Times New Roman"/>
              </a:rPr>
              <a:t>- </a:t>
            </a:r>
            <a:r>
              <a:rPr lang="en-US" sz="2000" b="0" dirty="0">
                <a:latin typeface="Arial"/>
                <a:ea typeface="Times New Roman"/>
              </a:rPr>
              <a:t>2019  </a:t>
            </a:r>
            <a:r>
              <a:rPr lang="en-US" sz="2000" b="0" dirty="0" err="1">
                <a:latin typeface="Arial"/>
                <a:ea typeface="Times New Roman"/>
              </a:rPr>
              <a:t>зохион</a:t>
            </a:r>
            <a:r>
              <a:rPr lang="en-US" sz="2000" b="0" dirty="0">
                <a:latin typeface="Arial"/>
                <a:ea typeface="Times New Roman"/>
              </a:rPr>
              <a:t> </a:t>
            </a:r>
            <a:r>
              <a:rPr lang="en-US" sz="2000" b="0" dirty="0" err="1">
                <a:latin typeface="Arial"/>
                <a:ea typeface="Times New Roman"/>
              </a:rPr>
              <a:t>байгуулав</a:t>
            </a:r>
            <a:r>
              <a:rPr lang="en-US" sz="2000" b="0" dirty="0">
                <a:latin typeface="Arial"/>
                <a:ea typeface="Times New Roman"/>
              </a:rPr>
              <a:t>.</a:t>
            </a:r>
            <a:endParaRPr lang="en-US" sz="2000" b="0" dirty="0">
              <a:latin typeface="Times New Roman"/>
              <a:ea typeface="Times New Roman"/>
            </a:endParaRPr>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04800" y="2971800"/>
            <a:ext cx="3799417" cy="2667000"/>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267200" y="2971800"/>
            <a:ext cx="4041775" cy="2667000"/>
          </a:xfrm>
        </p:spPr>
      </p:pic>
    </p:spTree>
    <p:extLst>
      <p:ext uri="{BB962C8B-B14F-4D97-AF65-F5344CB8AC3E}">
        <p14:creationId xmlns:p14="http://schemas.microsoft.com/office/powerpoint/2010/main" val="308781527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5400"/>
            <a:ext cx="7772400" cy="1524000"/>
          </a:xfrm>
        </p:spPr>
        <p:txBody>
          <a:bodyPr/>
          <a:lstStyle/>
          <a:p>
            <a:pPr indent="457200" algn="just">
              <a:spcAft>
                <a:spcPts val="0"/>
              </a:spcAft>
            </a:pPr>
            <a:r>
              <a:rPr lang="mn-MN" b="0" dirty="0" smtClean="0">
                <a:latin typeface="Arial" pitchFamily="34" charset="0"/>
                <a:ea typeface="Times New Roman"/>
                <a:cs typeface="Arial" pitchFamily="34" charset="0"/>
              </a:rPr>
              <a:t>Иргэдэд </a:t>
            </a:r>
            <a:r>
              <a:rPr lang="mn-MN" b="0" dirty="0">
                <a:latin typeface="Arial" pitchFamily="34" charset="0"/>
                <a:ea typeface="Times New Roman"/>
                <a:cs typeface="Arial" pitchFamily="34" charset="0"/>
              </a:rPr>
              <a:t>хууль эрх зүйн мэдлэг олгох сургалтыг</a:t>
            </a:r>
            <a:r>
              <a:rPr lang="en-US" b="0" dirty="0">
                <a:latin typeface="Arial" pitchFamily="34" charset="0"/>
                <a:ea typeface="Times New Roman"/>
                <a:cs typeface="Arial" pitchFamily="34" charset="0"/>
              </a:rPr>
              <a:t> 2 </a:t>
            </a:r>
            <a:r>
              <a:rPr lang="mn-MN" b="0" dirty="0">
                <a:latin typeface="Arial" pitchFamily="34" charset="0"/>
                <a:ea typeface="Times New Roman"/>
                <a:cs typeface="Arial" pitchFamily="34" charset="0"/>
              </a:rPr>
              <a:t>дахь жилдээ зохион байгуулж, </a:t>
            </a:r>
            <a:r>
              <a:rPr lang="mn-MN" b="0" dirty="0" smtClean="0">
                <a:latin typeface="Arial" pitchFamily="34" charset="0"/>
                <a:ea typeface="Times New Roman"/>
                <a:cs typeface="Arial" pitchFamily="34" charset="0"/>
              </a:rPr>
              <a:t>Дархан сумын 1-18 </a:t>
            </a:r>
            <a:r>
              <a:rPr lang="mn-MN" b="0" dirty="0" smtClean="0">
                <a:latin typeface="Arial" pitchFamily="34" charset="0"/>
                <a:ea typeface="Times New Roman"/>
                <a:cs typeface="Arial" pitchFamily="34" charset="0"/>
              </a:rPr>
              <a:t>багийн </a:t>
            </a:r>
            <a:r>
              <a:rPr lang="mn-MN" b="0" dirty="0">
                <a:latin typeface="Arial" pitchFamily="34" charset="0"/>
                <a:ea typeface="Times New Roman"/>
                <a:cs typeface="Arial" pitchFamily="34" charset="0"/>
              </a:rPr>
              <a:t>365 </a:t>
            </a:r>
            <a:r>
              <a:rPr lang="mn-MN" b="0" dirty="0" smtClean="0">
                <a:latin typeface="Arial" pitchFamily="34" charset="0"/>
                <a:ea typeface="Times New Roman"/>
                <a:cs typeface="Arial" pitchFamily="34" charset="0"/>
              </a:rPr>
              <a:t>иргэнийг хамрууллаа.  </a:t>
            </a:r>
            <a:endParaRPr lang="en-US" b="0" dirty="0">
              <a:latin typeface="Arial" pitchFamily="34" charset="0"/>
              <a:ea typeface="Times New Roman"/>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81000" y="3276600"/>
            <a:ext cx="4040188" cy="2693458"/>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72000" y="3276600"/>
            <a:ext cx="4041775" cy="2694516"/>
          </a:xfrm>
        </p:spPr>
      </p:pic>
    </p:spTree>
    <p:extLst>
      <p:ext uri="{BB962C8B-B14F-4D97-AF65-F5344CB8AC3E}">
        <p14:creationId xmlns:p14="http://schemas.microsoft.com/office/powerpoint/2010/main" val="35464758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43000"/>
            <a:ext cx="7772400" cy="1665288"/>
          </a:xfrm>
        </p:spPr>
        <p:txBody>
          <a:bodyPr>
            <a:normAutofit/>
          </a:bodyPr>
          <a:lstStyle/>
          <a:p>
            <a:pPr algn="just"/>
            <a:r>
              <a:rPr lang="mn-MN" sz="2000" b="0" dirty="0">
                <a:latin typeface="Arial" panose="020B0604020202020204" pitchFamily="34" charset="0"/>
                <a:cs typeface="Arial" panose="020B0604020202020204" pitchFamily="34" charset="0"/>
              </a:rPr>
              <a:t>“Хамтарсан багийн гишүүдийн хүлээх үүрэг, хариуцлага” </a:t>
            </a:r>
            <a:r>
              <a:rPr lang="mn-MN" sz="2000" b="0" dirty="0" smtClean="0">
                <a:latin typeface="Arial" panose="020B0604020202020204" pitchFamily="34" charset="0"/>
                <a:cs typeface="Arial" panose="020B0604020202020204" pitchFamily="34" charset="0"/>
              </a:rPr>
              <a:t>зөвлөгөөнийг </a:t>
            </a:r>
            <a:r>
              <a:rPr lang="mn-MN" sz="2000" b="0" dirty="0">
                <a:latin typeface="Arial" panose="020B0604020202020204" pitchFamily="34" charset="0"/>
                <a:cs typeface="Arial" panose="020B0604020202020204" pitchFamily="34" charset="0"/>
              </a:rPr>
              <a:t>зохион байгуулж, </a:t>
            </a:r>
            <a:r>
              <a:rPr lang="mn-MN" sz="2000" b="0" dirty="0" smtClean="0">
                <a:latin typeface="Arial" panose="020B0604020202020204" pitchFamily="34" charset="0"/>
                <a:cs typeface="Arial" panose="020B0604020202020204" pitchFamily="34" charset="0"/>
              </a:rPr>
              <a:t>салбар </a:t>
            </a:r>
            <a:r>
              <a:rPr lang="mn-MN" sz="2000" b="0" dirty="0">
                <a:latin typeface="Arial" panose="020B0604020202020204" pitchFamily="34" charset="0"/>
                <a:cs typeface="Arial" panose="020B0604020202020204" pitchFamily="34" charset="0"/>
              </a:rPr>
              <a:t>дундын байгууллагуудын оролцооны талаар мэдээллийг  сонсож,  тулгамдаж буй асуудлуудаа </a:t>
            </a:r>
            <a:r>
              <a:rPr lang="mn-MN" sz="2000" b="0" dirty="0" smtClean="0">
                <a:latin typeface="Arial" panose="020B0604020202020204" pitchFamily="34" charset="0"/>
                <a:cs typeface="Arial" panose="020B0604020202020204" pitchFamily="34" charset="0"/>
              </a:rPr>
              <a:t>ярилцлаа.</a:t>
            </a:r>
            <a:endParaRPr lang="en-US" sz="2000" b="0" dirty="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1000" y="3200400"/>
            <a:ext cx="4040188" cy="2691561"/>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572000" y="3200400"/>
            <a:ext cx="4041775" cy="2692619"/>
          </a:xfrm>
        </p:spPr>
      </p:pic>
    </p:spTree>
    <p:extLst>
      <p:ext uri="{BB962C8B-B14F-4D97-AF65-F5344CB8AC3E}">
        <p14:creationId xmlns:p14="http://schemas.microsoft.com/office/powerpoint/2010/main" val="158034257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447800"/>
            <a:ext cx="3886200" cy="1676400"/>
          </a:xfrm>
        </p:spPr>
        <p:txBody>
          <a:bodyPr>
            <a:normAutofit fontScale="92500" lnSpcReduction="10000"/>
          </a:bodyPr>
          <a:lstStyle/>
          <a:p>
            <a:pPr algn="just"/>
            <a:r>
              <a:rPr lang="mn-MN" b="0" dirty="0" smtClean="0">
                <a:latin typeface="Arial" pitchFamily="34" charset="0"/>
                <a:cs typeface="Arial" pitchFamily="34" charset="0"/>
              </a:rPr>
              <a:t>Зөвлөгөөн үеэр </a:t>
            </a:r>
            <a:r>
              <a:rPr lang="mn-MN" b="0" dirty="0">
                <a:latin typeface="Arial" pitchFamily="34" charset="0"/>
                <a:cs typeface="Arial" pitchFamily="34" charset="0"/>
              </a:rPr>
              <a:t>салбар дундын байгууллагуудад аймгийн ИТХ, Засаг даргын хамтарсан  “Албан даалгавар</a:t>
            </a:r>
            <a:r>
              <a:rPr lang="mn-MN" b="0" dirty="0" smtClean="0">
                <a:latin typeface="Arial" pitchFamily="34" charset="0"/>
                <a:cs typeface="Arial" pitchFamily="34" charset="0"/>
              </a:rPr>
              <a:t>”- </a:t>
            </a:r>
            <a:r>
              <a:rPr lang="mn-MN" b="0" dirty="0">
                <a:latin typeface="Arial" pitchFamily="34" charset="0"/>
                <a:cs typeface="Arial" pitchFamily="34" charset="0"/>
              </a:rPr>
              <a:t>ыг </a:t>
            </a:r>
            <a:r>
              <a:rPr lang="mn-MN" b="0" dirty="0" smtClean="0">
                <a:latin typeface="Arial" pitchFamily="34" charset="0"/>
                <a:cs typeface="Arial" pitchFamily="34" charset="0"/>
              </a:rPr>
              <a:t>гардуулав.</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3400" y="3505200"/>
            <a:ext cx="4040188" cy="2691561"/>
          </a:xfrm>
        </p:spPr>
      </p:pic>
      <p:pic>
        <p:nvPicPr>
          <p:cNvPr id="4" name="Content Placeholder 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92054" y="1600200"/>
            <a:ext cx="3461346" cy="461512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752600"/>
            <a:ext cx="3409950" cy="4546600"/>
          </a:xfrm>
          <a:prstGeom prst="rect">
            <a:avLst/>
          </a:prstGeom>
        </p:spPr>
      </p:pic>
    </p:spTree>
    <p:extLst>
      <p:ext uri="{BB962C8B-B14F-4D97-AF65-F5344CB8AC3E}">
        <p14:creationId xmlns:p14="http://schemas.microsoft.com/office/powerpoint/2010/main" val="238638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990600"/>
            <a:ext cx="7772400" cy="5486400"/>
          </a:xfrm>
        </p:spPr>
        <p:txBody>
          <a:bodyPr>
            <a:noAutofit/>
          </a:bodyPr>
          <a:lstStyle/>
          <a:p>
            <a:pPr algn="just"/>
            <a:r>
              <a:rPr lang="mn-MN" sz="1800" b="0" dirty="0" smtClean="0">
                <a:latin typeface="Arial" panose="020B0604020202020204" pitchFamily="34" charset="0"/>
                <a:ea typeface="Times New Roman"/>
                <a:cs typeface="Arial" panose="020B0604020202020204" pitchFamily="34" charset="0"/>
              </a:rPr>
              <a:t>ЗӨВЛӨГӨӨНИЙ ҮР ДҮНД:</a:t>
            </a:r>
          </a:p>
          <a:p>
            <a:pPr algn="just"/>
            <a:endParaRPr lang="mn-MN" sz="1800" b="0" dirty="0" smtClean="0">
              <a:latin typeface="Arial" panose="020B0604020202020204" pitchFamily="34" charset="0"/>
              <a:ea typeface="Times New Roman"/>
              <a:cs typeface="Arial" panose="020B0604020202020204" pitchFamily="34" charset="0"/>
            </a:endParaRPr>
          </a:p>
          <a:p>
            <a:pPr marL="342900" indent="-342900" algn="just">
              <a:buFont typeface="Arial" panose="020B0604020202020204" pitchFamily="34" charset="0"/>
              <a:buChar char="•"/>
            </a:pPr>
            <a:r>
              <a:rPr lang="mn-MN" sz="1800" b="0" dirty="0" smtClean="0">
                <a:latin typeface="Arial" panose="020B0604020202020204" pitchFamily="34" charset="0"/>
                <a:ea typeface="Times New Roman"/>
                <a:cs typeface="Arial" panose="020B0604020202020204" pitchFamily="34" charset="0"/>
              </a:rPr>
              <a:t>Хамтарсан </a:t>
            </a:r>
            <a:r>
              <a:rPr lang="mn-MN" sz="1800" b="0" dirty="0">
                <a:latin typeface="Arial" panose="020B0604020202020204" pitchFamily="34" charset="0"/>
                <a:ea typeface="Times New Roman"/>
                <a:cs typeface="Arial" panose="020B0604020202020204" pitchFamily="34" charset="0"/>
              </a:rPr>
              <a:t>багийн сайн туршлагыг судлах, санаа авах, нэвтрүүлэх, зорилгоор багийн  нийгмийн ажилтнууд, сумдын нийгмийн асуудал  хариуцсан мэргэжилтэн, хамтарсан багт ажилладаг салбар дундын байгууллагыг төлөөлсөн гишүүд зэрэг 30 орчим хүний бүрэлдэхүүнтэй багийг Улаанбаатар хотын Сүхбаатар, Сонгинохайрхан дүүргүүдийн хамтарсан багийн үйл ажиллагаатай танилцуулахаар </a:t>
            </a:r>
            <a:r>
              <a:rPr lang="mn-MN" sz="1800" b="0" dirty="0" smtClean="0">
                <a:latin typeface="Arial" panose="020B0604020202020204" pitchFamily="34" charset="0"/>
                <a:ea typeface="Times New Roman"/>
                <a:cs typeface="Arial" panose="020B0604020202020204" pitchFamily="34" charset="0"/>
              </a:rPr>
              <a:t>төлөвлөж байна</a:t>
            </a:r>
          </a:p>
          <a:p>
            <a:pPr marL="342900" indent="-342900" algn="just">
              <a:buFont typeface="Arial" panose="020B0604020202020204" pitchFamily="34" charset="0"/>
              <a:buChar char="•"/>
            </a:pPr>
            <a:r>
              <a:rPr lang="mn-MN" sz="1800" b="0" dirty="0" smtClean="0">
                <a:latin typeface="Arial" panose="020B0604020202020204" pitchFamily="34" charset="0"/>
                <a:ea typeface="Times New Roman"/>
                <a:cs typeface="Arial" panose="020B0604020202020204" pitchFamily="34" charset="0"/>
              </a:rPr>
              <a:t>Аймгийн </a:t>
            </a:r>
            <a:r>
              <a:rPr lang="mn-MN" sz="1800" b="0" dirty="0">
                <a:latin typeface="Arial" panose="020B0604020202020204" pitchFamily="34" charset="0"/>
                <a:ea typeface="Times New Roman"/>
                <a:cs typeface="Arial" panose="020B0604020202020204" pitchFamily="34" charset="0"/>
              </a:rPr>
              <a:t>Цагдаагийн газарт гэр бүлийн хүчирхийллийн улмаас үйлдэгдэгдсэн  гэмт хэргийн мэдээг сум, баг бүрээр гаргаж байх саналыг тавьж, </a:t>
            </a:r>
            <a:r>
              <a:rPr lang="en-US" sz="1800" b="0" dirty="0">
                <a:latin typeface="Arial" panose="020B0604020202020204" pitchFamily="34" charset="0"/>
                <a:ea typeface="Times New Roman"/>
                <a:cs typeface="Arial" panose="020B0604020202020204" pitchFamily="34" charset="0"/>
              </a:rPr>
              <a:t>10</a:t>
            </a:r>
            <a:r>
              <a:rPr lang="mn-MN" sz="1800" b="0" dirty="0">
                <a:latin typeface="Arial" panose="020B0604020202020204" pitchFamily="34" charset="0"/>
                <a:ea typeface="Times New Roman"/>
                <a:cs typeface="Arial" panose="020B0604020202020204" pitchFamily="34" charset="0"/>
              </a:rPr>
              <a:t> дугаар сараас эхлэн гаргуулж эхэллээ. </a:t>
            </a:r>
            <a:endParaRPr lang="mn-MN" sz="1800" b="0" dirty="0" smtClean="0">
              <a:latin typeface="Arial" panose="020B0604020202020204" pitchFamily="34" charset="0"/>
              <a:ea typeface="Times New Roman"/>
              <a:cs typeface="Arial" panose="020B0604020202020204" pitchFamily="34" charset="0"/>
            </a:endParaRPr>
          </a:p>
          <a:p>
            <a:pPr marL="342900" indent="-342900" algn="just">
              <a:buFont typeface="Arial" panose="020B0604020202020204" pitchFamily="34" charset="0"/>
              <a:buChar char="•"/>
            </a:pPr>
            <a:r>
              <a:rPr lang="mn-MN" sz="1800" b="0" dirty="0">
                <a:latin typeface="Arial" panose="020B0604020202020204" pitchFamily="34" charset="0"/>
                <a:cs typeface="Arial" panose="020B0604020202020204" pitchFamily="34" charset="0"/>
              </a:rPr>
              <a:t>Гэр бүлийн хүчирхийллийн хохирогчид үзүүлэх төрийн үйлчилгээний чанар хүртээмжийг сайжруулах, гэр бүл, хүүхдийн эсрэг аливаа хүчирхийллээс урьдчилан сэргийлэхэд хамтарсан багуудын  үйл ажиллагааг эрчимжүүлэх  зорилгоор  "Дэмжих </a:t>
            </a:r>
            <a:r>
              <a:rPr lang="mn-MN" sz="1800" b="0" dirty="0" smtClean="0">
                <a:latin typeface="Arial" panose="020B0604020202020204" pitchFamily="34" charset="0"/>
                <a:cs typeface="Arial" panose="020B0604020202020204" pitchFamily="34" charset="0"/>
              </a:rPr>
              <a:t>баг“ байгууллаа.</a:t>
            </a:r>
            <a:endParaRPr lang="en-US" sz="1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933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8229600" cy="1143000"/>
          </a:xfrm>
        </p:spPr>
        <p:txBody>
          <a:bodyPr/>
          <a:lstStyle/>
          <a:p>
            <a:r>
              <a:rPr lang="mn-MN" sz="2000" dirty="0">
                <a:solidFill>
                  <a:schemeClr val="tx2"/>
                </a:solidFill>
                <a:latin typeface="Arial"/>
                <a:ea typeface="Times New Roman"/>
              </a:rPr>
              <a:t>Цаашид хэрэгжүүлэх ажлуудын талаар аймгийн ГХУСАЗСЗ-ийн хуралд санал тавьлаа. </a:t>
            </a:r>
            <a:endParaRPr lang="en-US" sz="2000" dirty="0">
              <a:solidFill>
                <a:schemeClr val="tx2"/>
              </a:solidFill>
            </a:endParaRPr>
          </a:p>
        </p:txBody>
      </p:sp>
      <p:sp>
        <p:nvSpPr>
          <p:cNvPr id="7" name="Rectangle 6"/>
          <p:cNvSpPr/>
          <p:nvPr/>
        </p:nvSpPr>
        <p:spPr>
          <a:xfrm>
            <a:off x="457200" y="1828800"/>
            <a:ext cx="7696200" cy="4796185"/>
          </a:xfrm>
          <a:prstGeom prst="rect">
            <a:avLst/>
          </a:prstGeom>
        </p:spPr>
        <p:txBody>
          <a:bodyPr wrap="square">
            <a:spAutoFit/>
          </a:bodyPr>
          <a:lstStyle/>
          <a:p>
            <a:pPr marL="342900" lvl="0" indent="-342900" algn="just">
              <a:spcAft>
                <a:spcPts val="1000"/>
              </a:spcAft>
              <a:buFont typeface="+mj-lt"/>
              <a:buAutoNum type="arabicPeriod"/>
            </a:pPr>
            <a:r>
              <a:rPr lang="mn-MN" sz="1700" dirty="0">
                <a:latin typeface="Arial"/>
                <a:ea typeface="Calibri"/>
                <a:cs typeface="Arial"/>
              </a:rPr>
              <a:t>Хамтарсан багийн гишүүдэд урамшуулал, бичиг хэрэг, унааны зардал шаардлагатай  бөгөөд уг хөрөнгийг аймгийн 2020 оны төсөвт тусгах </a:t>
            </a:r>
            <a:endParaRPr lang="en-US" sz="1700" dirty="0">
              <a:latin typeface="Arial"/>
              <a:ea typeface="Calibri"/>
              <a:cs typeface="Times New Roman"/>
            </a:endParaRPr>
          </a:p>
          <a:p>
            <a:pPr marL="342900" lvl="0" indent="-342900" algn="just">
              <a:spcAft>
                <a:spcPts val="1000"/>
              </a:spcAft>
              <a:buFont typeface="+mj-lt"/>
              <a:buAutoNum type="arabicPeriod"/>
            </a:pPr>
            <a:r>
              <a:rPr lang="mn-MN" sz="1700" dirty="0">
                <a:latin typeface="Arial"/>
                <a:ea typeface="Calibri"/>
                <a:cs typeface="Arial"/>
              </a:rPr>
              <a:t>Салбар дундын  байгууллагуудын  оролцоог сайжруулах шаардлагатай, Хамтарсан багаар хуралдахад багийн Засаг дарга, нийгмийн ажилтан, Цагдаагийн хэсгийн байцаагч нар түлхүү оролцож байгааг багийн Засаг дарга нар ярьдаг. Хамтарсан багийн үйл ажиллагааг дэмжин идэвхижүүлэх, ялангуяа тухайн баг дээр гэр бүлийн хүчирхийлэл, хүүхдийн эсрэг гэмт хэргээс урьдчилан сэргийлэхэд анхаарч, энэ чиглэлийн гэмт хэргийн гаралтыг дорвитой бууруулахад салбар дундын байгууллагуудаас хамтарсан багт ажилладаг  гишүүдээ үүрэгжүүлэх, хариуцлагажуулах  </a:t>
            </a:r>
            <a:endParaRPr lang="en-US" sz="1700" dirty="0">
              <a:latin typeface="Arial"/>
              <a:ea typeface="Calibri"/>
              <a:cs typeface="Times New Roman"/>
            </a:endParaRPr>
          </a:p>
          <a:p>
            <a:pPr marL="342900" lvl="0" indent="-342900" algn="just">
              <a:spcAft>
                <a:spcPts val="1000"/>
              </a:spcAft>
              <a:buFont typeface="+mj-lt"/>
              <a:buAutoNum type="arabicPeriod"/>
            </a:pPr>
            <a:r>
              <a:rPr lang="mn-MN" sz="1700" dirty="0">
                <a:latin typeface="Arial"/>
                <a:ea typeface="Calibri"/>
                <a:cs typeface="Arial"/>
              </a:rPr>
              <a:t>Гэр бүлийн хүчирхийллийн улмаас үйлдэгдэж буй гэмт хэргийн өсөлтөнд нөлөөлж буй  янз бүрийн  хүчин зүйлс  байгаа ч иргэдэд хууль сурталчлах, гэр бүлийн хүчирхийлэл үйлдэж болзошгүй иргэдтэй тулж ажиллах, эрсдэлт нөхцөлд амьдарч буй хүүхэд, иргэдэд тавих хараа хяналт, анхаарал халамжаа дээшлүүлэхэд  салбар дундын хамтын ажиллагаа, хамтарсан багууд  чухал </a:t>
            </a:r>
            <a:r>
              <a:rPr lang="mn-MN" sz="1700" dirty="0" smtClean="0">
                <a:latin typeface="Arial"/>
                <a:ea typeface="Calibri"/>
                <a:cs typeface="Arial"/>
              </a:rPr>
              <a:t>үүрэгтэй</a:t>
            </a:r>
            <a:endParaRPr lang="en-US" sz="1700" dirty="0">
              <a:latin typeface="Arial"/>
              <a:ea typeface="Calibri"/>
              <a:cs typeface="Times New Roman"/>
            </a:endParaRPr>
          </a:p>
        </p:txBody>
      </p:sp>
    </p:spTree>
    <p:extLst>
      <p:ext uri="{BB962C8B-B14F-4D97-AF65-F5344CB8AC3E}">
        <p14:creationId xmlns:p14="http://schemas.microsoft.com/office/powerpoint/2010/main" val="101474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381000" y="1143000"/>
            <a:ext cx="6858000" cy="762000"/>
          </a:xfrm>
        </p:spPr>
        <p:txBody>
          <a:bodyPr>
            <a:noAutofit/>
          </a:bodyPr>
          <a:lstStyle/>
          <a:p>
            <a:pPr algn="l"/>
            <a:r>
              <a:rPr lang="mn-MN" sz="2400" dirty="0" smtClean="0">
                <a:latin typeface="Arial" pitchFamily="34" charset="0"/>
                <a:cs typeface="Arial" pitchFamily="34" charset="0"/>
              </a:rPr>
              <a:t>Эрхэм Төлөөлөгчидөө,</a:t>
            </a:r>
            <a:br>
              <a:rPr lang="mn-MN" sz="2400" dirty="0" smtClean="0">
                <a:latin typeface="Arial" pitchFamily="34" charset="0"/>
                <a:cs typeface="Arial" pitchFamily="34" charset="0"/>
              </a:rPr>
            </a:br>
            <a:r>
              <a:rPr lang="mn-MN" sz="2400" dirty="0" smtClean="0">
                <a:latin typeface="Arial" pitchFamily="34" charset="0"/>
                <a:cs typeface="Arial" pitchFamily="34" charset="0"/>
              </a:rPr>
              <a:t>Хүндэт зочид оо</a:t>
            </a:r>
            <a:endParaRPr lang="en-US" sz="2400" dirty="0">
              <a:latin typeface="Arial" pitchFamily="34" charset="0"/>
              <a:cs typeface="Arial" pitchFamily="34" charset="0"/>
            </a:endParaRPr>
          </a:p>
        </p:txBody>
      </p:sp>
      <p:sp>
        <p:nvSpPr>
          <p:cNvPr id="12" name="Subtitle 11"/>
          <p:cNvSpPr>
            <a:spLocks noGrp="1"/>
          </p:cNvSpPr>
          <p:nvPr>
            <p:ph type="subTitle" idx="1"/>
          </p:nvPr>
        </p:nvSpPr>
        <p:spPr>
          <a:xfrm>
            <a:off x="533400" y="2133600"/>
            <a:ext cx="7696200" cy="4572000"/>
          </a:xfrm>
        </p:spPr>
        <p:txBody>
          <a:bodyPr>
            <a:normAutofit fontScale="77500" lnSpcReduction="20000"/>
          </a:bodyPr>
          <a:lstStyle/>
          <a:p>
            <a:pPr algn="just"/>
            <a:r>
              <a:rPr lang="mn-MN" sz="3100" dirty="0" smtClean="0">
                <a:solidFill>
                  <a:schemeClr val="tx1"/>
                </a:solidFill>
                <a:latin typeface="Arial" panose="020B0604020202020204" pitchFamily="34" charset="0"/>
                <a:cs typeface="Arial" panose="020B0604020202020204" pitchFamily="34" charset="0"/>
              </a:rPr>
              <a:t>	 Дархан </a:t>
            </a:r>
            <a:r>
              <a:rPr lang="mn-MN" sz="3100" dirty="0">
                <a:solidFill>
                  <a:schemeClr val="tx1"/>
                </a:solidFill>
                <a:latin typeface="Arial" panose="020B0604020202020204" pitchFamily="34" charset="0"/>
                <a:cs typeface="Arial" panose="020B0604020202020204" pitchFamily="34" charset="0"/>
              </a:rPr>
              <a:t>сумын ИТХ, Тэргүүлэгчдээс </a:t>
            </a:r>
            <a:r>
              <a:rPr lang="mn-MN" sz="3100" dirty="0" smtClean="0">
                <a:solidFill>
                  <a:schemeClr val="tx1"/>
                </a:solidFill>
                <a:latin typeface="Arial" panose="020B0604020202020204" pitchFamily="34" charset="0"/>
                <a:cs typeface="Arial" panose="020B0604020202020204" pitchFamily="34" charset="0"/>
              </a:rPr>
              <a:t>           2017-2020 онд баримтлах </a:t>
            </a:r>
            <a:r>
              <a:rPr lang="mn-MN" sz="3100" dirty="0">
                <a:solidFill>
                  <a:schemeClr val="tx1"/>
                </a:solidFill>
                <a:latin typeface="Arial" panose="020B0604020202020204" pitchFamily="34" charset="0"/>
                <a:cs typeface="Arial" panose="020B0604020202020204" pitchFamily="34" charset="0"/>
              </a:rPr>
              <a:t>ИТХ-ын </a:t>
            </a:r>
            <a:r>
              <a:rPr lang="mn-MN" sz="3100" dirty="0" smtClean="0">
                <a:solidFill>
                  <a:schemeClr val="tx1"/>
                </a:solidFill>
                <a:latin typeface="Arial" panose="020B0604020202020204" pitchFamily="34" charset="0"/>
                <a:cs typeface="Arial" panose="020B0604020202020204" pitchFamily="34" charset="0"/>
              </a:rPr>
              <a:t>үйл ажиллагааны үндсэн </a:t>
            </a:r>
            <a:r>
              <a:rPr lang="mn-MN" sz="3100" dirty="0">
                <a:solidFill>
                  <a:schemeClr val="tx1"/>
                </a:solidFill>
                <a:latin typeface="Arial" panose="020B0604020202020204" pitchFamily="34" charset="0"/>
                <a:cs typeface="Arial" panose="020B0604020202020204" pitchFamily="34" charset="0"/>
              </a:rPr>
              <a:t>чиглэлийг бүрэн </a:t>
            </a:r>
            <a:r>
              <a:rPr lang="mn-MN" sz="3100" dirty="0" smtClean="0">
                <a:solidFill>
                  <a:schemeClr val="tx1"/>
                </a:solidFill>
                <a:latin typeface="Arial" panose="020B0604020202020204" pitchFamily="34" charset="0"/>
                <a:cs typeface="Arial" panose="020B0604020202020204" pitchFamily="34" charset="0"/>
              </a:rPr>
              <a:t>хэрэгжүүлж, аливаа </a:t>
            </a:r>
            <a:r>
              <a:rPr lang="mn-MN" sz="3100" dirty="0">
                <a:solidFill>
                  <a:schemeClr val="tx1"/>
                </a:solidFill>
                <a:latin typeface="Arial" panose="020B0604020202020204" pitchFamily="34" charset="0"/>
                <a:cs typeface="Arial" panose="020B0604020202020204" pitchFamily="34" charset="0"/>
              </a:rPr>
              <a:t>бодлого шийдвэр гаргахдаа  төлөөллийн болон шууд ардчиллын зарчимд </a:t>
            </a:r>
            <a:r>
              <a:rPr lang="mn-MN" sz="3100" dirty="0" smtClean="0">
                <a:solidFill>
                  <a:schemeClr val="tx1"/>
                </a:solidFill>
                <a:latin typeface="Arial" panose="020B0604020202020204" pitchFamily="34" charset="0"/>
                <a:cs typeface="Arial" panose="020B0604020202020204" pitchFamily="34" charset="0"/>
              </a:rPr>
              <a:t>тулгуурлан, </a:t>
            </a:r>
            <a:r>
              <a:rPr lang="mn-MN" sz="3100" dirty="0">
                <a:solidFill>
                  <a:schemeClr val="tx1"/>
                </a:solidFill>
                <a:latin typeface="Arial" panose="020B0604020202020204" pitchFamily="34" charset="0"/>
                <a:cs typeface="Arial" panose="020B0604020202020204" pitchFamily="34" charset="0"/>
              </a:rPr>
              <a:t>иргэдээсээ асууж, </a:t>
            </a:r>
            <a:r>
              <a:rPr lang="mn-MN" sz="3100" dirty="0" smtClean="0">
                <a:solidFill>
                  <a:schemeClr val="tx1"/>
                </a:solidFill>
                <a:latin typeface="Arial" panose="020B0604020202020204" pitchFamily="34" charset="0"/>
                <a:cs typeface="Arial" panose="020B0604020202020204" pitchFamily="34" charset="0"/>
              </a:rPr>
              <a:t> иргэдээ сонсож</a:t>
            </a:r>
            <a:r>
              <a:rPr lang="mn-MN" sz="3100" dirty="0">
                <a:solidFill>
                  <a:schemeClr val="tx1"/>
                </a:solidFill>
                <a:latin typeface="Arial" panose="020B0604020202020204" pitchFamily="34" charset="0"/>
                <a:cs typeface="Arial" panose="020B0604020202020204" pitchFamily="34" charset="0"/>
              </a:rPr>
              <a:t>, иргэдийн оролцоог нэмэгдүүлэх,  тайлагнах чиглэлийг  баримталж </a:t>
            </a:r>
            <a:r>
              <a:rPr lang="mn-MN" sz="3100" dirty="0" smtClean="0">
                <a:solidFill>
                  <a:schemeClr val="tx1"/>
                </a:solidFill>
                <a:latin typeface="Arial" panose="020B0604020202020204" pitchFamily="34" charset="0"/>
                <a:cs typeface="Arial" panose="020B0604020202020204" pitchFamily="34" charset="0"/>
              </a:rPr>
              <a:t>ирсэн, 2020 онд энэ чиглэлээ баримтлан ажиллах   </a:t>
            </a:r>
            <a:r>
              <a:rPr lang="mn-MN" sz="3100" dirty="0">
                <a:solidFill>
                  <a:schemeClr val="tx1"/>
                </a:solidFill>
                <a:latin typeface="Arial" panose="020B0604020202020204" pitchFamily="34" charset="0"/>
                <a:cs typeface="Arial" panose="020B0604020202020204" pitchFamily="34" charset="0"/>
              </a:rPr>
              <a:t>зорилтыг  </a:t>
            </a:r>
            <a:r>
              <a:rPr lang="mn-MN" sz="3100" dirty="0" smtClean="0">
                <a:solidFill>
                  <a:schemeClr val="tx1"/>
                </a:solidFill>
                <a:latin typeface="Arial" panose="020B0604020202020204" pitchFamily="34" charset="0"/>
                <a:cs typeface="Arial" panose="020B0604020202020204" pitchFamily="34" charset="0"/>
              </a:rPr>
              <a:t>дэвшүүлж байна</a:t>
            </a:r>
            <a:r>
              <a:rPr lang="mn-MN" sz="3100" dirty="0">
                <a:solidFill>
                  <a:schemeClr val="tx1"/>
                </a:solidFill>
                <a:latin typeface="Arial" panose="020B0604020202020204" pitchFamily="34" charset="0"/>
                <a:cs typeface="Arial" panose="020B0604020202020204" pitchFamily="34" charset="0"/>
              </a:rPr>
              <a:t>.   Энэхүү чиглэлийг бүх шатны </a:t>
            </a:r>
            <a:r>
              <a:rPr lang="mn-MN" sz="3100" dirty="0" smtClean="0">
                <a:solidFill>
                  <a:schemeClr val="tx1"/>
                </a:solidFill>
                <a:latin typeface="Arial" panose="020B0604020202020204" pitchFamily="34" charset="0"/>
                <a:cs typeface="Arial" panose="020B0604020202020204" pitchFamily="34" charset="0"/>
              </a:rPr>
              <a:t>Хурлын </a:t>
            </a:r>
            <a:r>
              <a:rPr lang="mn-MN" sz="3100" dirty="0">
                <a:solidFill>
                  <a:schemeClr val="tx1"/>
                </a:solidFill>
                <a:latin typeface="Arial" panose="020B0604020202020204" pitchFamily="34" charset="0"/>
                <a:cs typeface="Arial" panose="020B0604020202020204" pitchFamily="34" charset="0"/>
              </a:rPr>
              <a:t>байгууллагууд баримтлан ажиллаж, Засаг дарга, түүний тамгын газар, төрийн байгууллагууд иргэддээ </a:t>
            </a:r>
            <a:r>
              <a:rPr lang="mn-MN" sz="3100" dirty="0" smtClean="0">
                <a:solidFill>
                  <a:schemeClr val="tx1"/>
                </a:solidFill>
                <a:latin typeface="Arial" panose="020B0604020202020204" pitchFamily="34" charset="0"/>
                <a:cs typeface="Arial" panose="020B0604020202020204" pitchFamily="34" charset="0"/>
              </a:rPr>
              <a:t>мэдрэгдэхүйц </a:t>
            </a:r>
            <a:r>
              <a:rPr lang="mn-MN" sz="3100" dirty="0">
                <a:solidFill>
                  <a:schemeClr val="tx1"/>
                </a:solidFill>
                <a:latin typeface="Arial" panose="020B0604020202020204" pitchFamily="34" charset="0"/>
                <a:cs typeface="Arial" panose="020B0604020202020204" pitchFamily="34" charset="0"/>
              </a:rPr>
              <a:t>тодорхой  ажил гүйцэтгэж, албан </a:t>
            </a:r>
            <a:r>
              <a:rPr lang="mn-MN" sz="3100" dirty="0" smtClean="0">
                <a:solidFill>
                  <a:schemeClr val="tx1"/>
                </a:solidFill>
                <a:latin typeface="Arial" panose="020B0604020202020204" pitchFamily="34" charset="0"/>
                <a:cs typeface="Arial" panose="020B0604020202020204" pitchFamily="34" charset="0"/>
              </a:rPr>
              <a:t>тушаалтнуудын ажлын </a:t>
            </a:r>
            <a:r>
              <a:rPr lang="mn-MN" sz="3100" dirty="0">
                <a:solidFill>
                  <a:schemeClr val="tx1"/>
                </a:solidFill>
                <a:latin typeface="Arial" panose="020B0604020202020204" pitchFamily="34" charset="0"/>
                <a:cs typeface="Arial" panose="020B0604020202020204" pitchFamily="34" charset="0"/>
              </a:rPr>
              <a:t>хариуцлагыг өндөржүүлэн хамтран ажиллахыг уриалж </a:t>
            </a:r>
            <a:r>
              <a:rPr lang="mn-MN" sz="3100" dirty="0" smtClean="0">
                <a:solidFill>
                  <a:schemeClr val="tx1"/>
                </a:solidFill>
                <a:latin typeface="Arial" panose="020B0604020202020204" pitchFamily="34" charset="0"/>
                <a:cs typeface="Arial" panose="020B0604020202020204" pitchFamily="34" charset="0"/>
              </a:rPr>
              <a:t>байна.</a:t>
            </a:r>
            <a:endParaRPr lang="mn-MN" sz="3100" dirty="0">
              <a:solidFill>
                <a:schemeClr val="tx1"/>
              </a:solidFill>
              <a:latin typeface="Arial" panose="020B0604020202020204" pitchFamily="34" charset="0"/>
              <a:cs typeface="Arial" panose="020B0604020202020204" pitchFamily="34" charset="0"/>
            </a:endParaRPr>
          </a:p>
          <a:p>
            <a:pPr algn="just"/>
            <a:endParaRPr lang="en-US" dirty="0">
              <a:solidFill>
                <a:schemeClr val="tx1"/>
              </a:solidFill>
            </a:endParaRPr>
          </a:p>
        </p:txBody>
      </p:sp>
    </p:spTree>
    <p:extLst>
      <p:ext uri="{BB962C8B-B14F-4D97-AF65-F5344CB8AC3E}">
        <p14:creationId xmlns:p14="http://schemas.microsoft.com/office/powerpoint/2010/main" val="13495306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458200" cy="4572000"/>
          </a:xfrm>
        </p:spPr>
        <p:txBody>
          <a:bodyPr>
            <a:normAutofit fontScale="92500"/>
          </a:bodyPr>
          <a:lstStyle/>
          <a:p>
            <a:pPr marL="0" lvl="0" indent="0">
              <a:lnSpc>
                <a:spcPct val="120000"/>
              </a:lnSpc>
              <a:spcBef>
                <a:spcPts val="0"/>
              </a:spcBef>
              <a:spcAft>
                <a:spcPts val="1500"/>
              </a:spcAft>
              <a:buNone/>
            </a:pPr>
            <a:r>
              <a:rPr lang="mn-MN" sz="2600" dirty="0">
                <a:solidFill>
                  <a:prstClr val="black"/>
                </a:solidFill>
                <a:latin typeface="Arial"/>
                <a:ea typeface="Times New Roman"/>
              </a:rPr>
              <a:t>Эрхэм Төлөөлөгчид </a:t>
            </a:r>
            <a:r>
              <a:rPr lang="mn-MN" sz="2600" dirty="0" smtClean="0">
                <a:solidFill>
                  <a:prstClr val="black"/>
                </a:solidFill>
                <a:latin typeface="Arial"/>
                <a:ea typeface="Times New Roman"/>
              </a:rPr>
              <a:t>өө                                                  Хүндэт </a:t>
            </a:r>
            <a:r>
              <a:rPr lang="mn-MN" sz="2600" dirty="0">
                <a:solidFill>
                  <a:prstClr val="black"/>
                </a:solidFill>
                <a:latin typeface="Arial"/>
                <a:ea typeface="Times New Roman"/>
              </a:rPr>
              <a:t>зочид оо</a:t>
            </a:r>
          </a:p>
          <a:p>
            <a:pPr marL="0" lvl="0" indent="0">
              <a:spcBef>
                <a:spcPts val="0"/>
              </a:spcBef>
              <a:spcAft>
                <a:spcPts val="1500"/>
              </a:spcAft>
              <a:buNone/>
            </a:pPr>
            <a:endParaRPr lang="en-US" dirty="0">
              <a:solidFill>
                <a:prstClr val="black"/>
              </a:solidFill>
              <a:latin typeface="Times New Roman"/>
              <a:ea typeface="Times New Roman"/>
            </a:endParaRPr>
          </a:p>
          <a:p>
            <a:pPr marL="0" lvl="0" indent="0" algn="just">
              <a:lnSpc>
                <a:spcPct val="110000"/>
              </a:lnSpc>
              <a:spcBef>
                <a:spcPts val="0"/>
              </a:spcBef>
              <a:spcAft>
                <a:spcPts val="1500"/>
              </a:spcAft>
              <a:buNone/>
            </a:pPr>
            <a:r>
              <a:rPr lang="mn-MN" dirty="0">
                <a:solidFill>
                  <a:prstClr val="black"/>
                </a:solidFill>
                <a:latin typeface="Arial"/>
                <a:ea typeface="Times New Roman"/>
              </a:rPr>
              <a:t>	</a:t>
            </a:r>
            <a:r>
              <a:rPr lang="mn-MN" sz="3000" dirty="0">
                <a:solidFill>
                  <a:prstClr val="black"/>
                </a:solidFill>
                <a:latin typeface="Arial"/>
                <a:ea typeface="Times New Roman"/>
              </a:rPr>
              <a:t>Дархан сумын ИТХ-ын 2019 оны ажлын тайлантай холбогдуулан, санал бодлоо чөлөөтэй илэрхийлж, Хурлын ажлыг илүү сайжруулахад анхаарах асуудлын талаар ажил хэрэгч санал санаачлага гаргана гэдэгт найдаж байна.</a:t>
            </a:r>
            <a:endParaRPr lang="en-US" sz="3000" dirty="0">
              <a:solidFill>
                <a:prstClr val="black"/>
              </a:solidFill>
              <a:latin typeface="Times New Roman"/>
              <a:ea typeface="Times New Roman"/>
            </a:endParaRPr>
          </a:p>
          <a:p>
            <a:endParaRPr lang="en-US" dirty="0"/>
          </a:p>
        </p:txBody>
      </p:sp>
    </p:spTree>
    <p:extLst>
      <p:ext uri="{BB962C8B-B14F-4D97-AF65-F5344CB8AC3E}">
        <p14:creationId xmlns:p14="http://schemas.microsoft.com/office/powerpoint/2010/main" val="6613650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1600200"/>
            <a:ext cx="8229600" cy="3733800"/>
          </a:xfrm>
        </p:spPr>
        <p:txBody>
          <a:bodyPr/>
          <a:lstStyle/>
          <a:p>
            <a:r>
              <a:rPr lang="mn-MN" altLang="en-US" dirty="0" smtClean="0">
                <a:latin typeface="Arial" charset="0"/>
                <a:cs typeface="Arial" charset="0"/>
              </a:rPr>
              <a:t>АНХААРАЛ ХАНДУУЛСАНД БАЯРЛАЛАА</a:t>
            </a:r>
            <a:endParaRPr lang="en-US" altLang="en-US" dirty="0" smtClean="0">
              <a:latin typeface="Arial" charset="0"/>
              <a:cs typeface="Arial" charset="0"/>
            </a:endParaRPr>
          </a:p>
        </p:txBody>
      </p:sp>
    </p:spTree>
    <p:extLst>
      <p:ext uri="{BB962C8B-B14F-4D97-AF65-F5344CB8AC3E}">
        <p14:creationId xmlns:p14="http://schemas.microsoft.com/office/powerpoint/2010/main" val="3975815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Text Placeholder 2"/>
          <p:cNvSpPr>
            <a:spLocks noGrp="1"/>
          </p:cNvSpPr>
          <p:nvPr>
            <p:ph type="body" idx="1"/>
          </p:nvPr>
        </p:nvSpPr>
        <p:spPr>
          <a:xfrm>
            <a:off x="228600" y="1219200"/>
            <a:ext cx="4038600" cy="5334000"/>
          </a:xfrm>
        </p:spPr>
        <p:txBody>
          <a:bodyPr>
            <a:normAutofit fontScale="85000" lnSpcReduction="10000"/>
          </a:bodyPr>
          <a:lstStyle/>
          <a:p>
            <a:pPr marL="342900" lvl="0" indent="-342900" algn="just">
              <a:buFont typeface="Wingdings" pitchFamily="2" charset="2"/>
              <a:buChar char="Ø"/>
            </a:pPr>
            <a:r>
              <a:rPr lang="mn-MN" b="0" dirty="0">
                <a:latin typeface="Arial" pitchFamily="34" charset="0"/>
                <a:cs typeface="Arial" pitchFamily="34" charset="0"/>
              </a:rPr>
              <a:t>Шинэ техник, технологи нэвтрүүлэх </a:t>
            </a:r>
            <a:r>
              <a:rPr lang="en-US" b="0" dirty="0" smtClean="0">
                <a:latin typeface="Arial" pitchFamily="34" charset="0"/>
                <a:cs typeface="Arial" pitchFamily="34" charset="0"/>
              </a:rPr>
              <a:t>- </a:t>
            </a:r>
            <a:r>
              <a:rPr lang="mn-MN" b="0" dirty="0" smtClean="0">
                <a:latin typeface="Arial" pitchFamily="34" charset="0"/>
                <a:cs typeface="Arial" pitchFamily="34" charset="0"/>
              </a:rPr>
              <a:t>46</a:t>
            </a:r>
            <a:endParaRPr lang="en-US" b="0" dirty="0" smtClean="0">
              <a:latin typeface="Arial" pitchFamily="34" charset="0"/>
              <a:cs typeface="Arial" pitchFamily="34" charset="0"/>
            </a:endParaRPr>
          </a:p>
          <a:p>
            <a:pPr marL="342900" lvl="0" indent="-342900" algn="just">
              <a:buFont typeface="Wingdings" pitchFamily="2" charset="2"/>
              <a:buChar char="Ø"/>
            </a:pPr>
            <a:r>
              <a:rPr lang="mn-MN" b="0" dirty="0" smtClean="0">
                <a:latin typeface="Arial" pitchFamily="34" charset="0"/>
                <a:cs typeface="Arial" pitchFamily="34" charset="0"/>
              </a:rPr>
              <a:t>Хүнсний </a:t>
            </a:r>
            <a:r>
              <a:rPr lang="mn-MN" b="0" dirty="0">
                <a:latin typeface="Arial" pitchFamily="34" charset="0"/>
                <a:cs typeface="Arial" pitchFamily="34" charset="0"/>
              </a:rPr>
              <a:t>бүтээгдэхүүн үйлдвэрлэл </a:t>
            </a:r>
            <a:r>
              <a:rPr lang="en-US" b="0" dirty="0">
                <a:latin typeface="Arial" pitchFamily="34" charset="0"/>
                <a:cs typeface="Arial" pitchFamily="34" charset="0"/>
              </a:rPr>
              <a:t>-</a:t>
            </a:r>
            <a:r>
              <a:rPr lang="mn-MN" b="0" dirty="0" smtClean="0">
                <a:latin typeface="Arial" pitchFamily="34" charset="0"/>
                <a:cs typeface="Arial" pitchFamily="34" charset="0"/>
              </a:rPr>
              <a:t>103</a:t>
            </a:r>
            <a:endParaRPr lang="en-US" b="0" dirty="0" smtClean="0">
              <a:latin typeface="Arial" pitchFamily="34" charset="0"/>
              <a:cs typeface="Arial" pitchFamily="34" charset="0"/>
            </a:endParaRPr>
          </a:p>
          <a:p>
            <a:pPr marL="342900" lvl="0" indent="-342900" algn="just">
              <a:buFont typeface="Wingdings" pitchFamily="2" charset="2"/>
              <a:buChar char="Ø"/>
            </a:pPr>
            <a:r>
              <a:rPr lang="mn-MN" b="0" dirty="0">
                <a:latin typeface="Arial" pitchFamily="34" charset="0"/>
                <a:cs typeface="Arial" pitchFamily="34" charset="0"/>
              </a:rPr>
              <a:t>Б</a:t>
            </a:r>
            <a:r>
              <a:rPr lang="mn-MN" b="0" dirty="0" smtClean="0">
                <a:latin typeface="Arial" pitchFamily="34" charset="0"/>
                <a:cs typeface="Arial" pitchFamily="34" charset="0"/>
              </a:rPr>
              <a:t>арилгын </a:t>
            </a:r>
            <a:r>
              <a:rPr lang="mn-MN" b="0" dirty="0">
                <a:latin typeface="Arial" pitchFamily="34" charset="0"/>
                <a:cs typeface="Arial" pitchFamily="34" charset="0"/>
              </a:rPr>
              <a:t>материал </a:t>
            </a:r>
            <a:r>
              <a:rPr lang="mn-MN" b="0" dirty="0" smtClean="0">
                <a:latin typeface="Arial" pitchFamily="34" charset="0"/>
                <a:cs typeface="Arial" pitchFamily="34" charset="0"/>
              </a:rPr>
              <a:t>үйлдвэрлэл -40  </a:t>
            </a:r>
          </a:p>
          <a:p>
            <a:pPr marL="342900" lvl="0" indent="-342900" algn="just">
              <a:buFont typeface="Wingdings" pitchFamily="2" charset="2"/>
              <a:buChar char="Ø"/>
            </a:pPr>
            <a:r>
              <a:rPr lang="mn-MN" b="0" dirty="0" smtClean="0">
                <a:latin typeface="Arial" pitchFamily="34" charset="0"/>
                <a:cs typeface="Arial" pitchFamily="34" charset="0"/>
              </a:rPr>
              <a:t>Импортыг </a:t>
            </a:r>
            <a:r>
              <a:rPr lang="mn-MN" b="0" dirty="0">
                <a:latin typeface="Arial" pitchFamily="34" charset="0"/>
                <a:cs typeface="Arial" pitchFamily="34" charset="0"/>
              </a:rPr>
              <a:t>орлох бүтээгдэхүүн </a:t>
            </a:r>
            <a:r>
              <a:rPr lang="mn-MN" b="0" dirty="0" smtClean="0">
                <a:latin typeface="Arial" pitchFamily="34" charset="0"/>
                <a:cs typeface="Arial" pitchFamily="34" charset="0"/>
              </a:rPr>
              <a:t>үйлдвэрлэл– 45 </a:t>
            </a:r>
          </a:p>
          <a:p>
            <a:pPr lvl="0" algn="just"/>
            <a:r>
              <a:rPr lang="mn-MN" b="0" dirty="0" smtClean="0">
                <a:solidFill>
                  <a:srgbClr val="0070C0"/>
                </a:solidFill>
                <a:latin typeface="Arial" pitchFamily="34" charset="0"/>
                <a:cs typeface="Arial" pitchFamily="34" charset="0"/>
              </a:rPr>
              <a:t>Гэр </a:t>
            </a:r>
            <a:r>
              <a:rPr lang="mn-MN" b="0" dirty="0">
                <a:solidFill>
                  <a:srgbClr val="0070C0"/>
                </a:solidFill>
                <a:latin typeface="Arial" pitchFamily="34" charset="0"/>
                <a:cs typeface="Arial" pitchFamily="34" charset="0"/>
              </a:rPr>
              <a:t>хорооллын алслагдсан багуудын нутаг дэвсгэрт шинээр байгуулах үйлчилгээ /Эмийн сан байгуулах, Хувийн цэцэрлэгийн үйл ажиллагаа эрхлэх, Халуун усны газар байгуулах, Үсчин, ахуйн үйлчилгээний газар </a:t>
            </a:r>
            <a:r>
              <a:rPr lang="mn-MN" b="0" dirty="0" smtClean="0">
                <a:solidFill>
                  <a:srgbClr val="0070C0"/>
                </a:solidFill>
                <a:latin typeface="Arial" pitchFamily="34" charset="0"/>
                <a:cs typeface="Arial" pitchFamily="34" charset="0"/>
              </a:rPr>
              <a:t>байгуулах- 50</a:t>
            </a:r>
          </a:p>
          <a:p>
            <a:pPr lvl="0" algn="just"/>
            <a:r>
              <a:rPr lang="mn-MN" b="0" dirty="0" smtClean="0">
                <a:latin typeface="Arial" pitchFamily="34" charset="0"/>
                <a:cs typeface="Arial" pitchFamily="34" charset="0"/>
              </a:rPr>
              <a:t> </a:t>
            </a:r>
            <a:r>
              <a:rPr lang="mn-MN" b="0" dirty="0">
                <a:latin typeface="Arial" pitchFamily="34" charset="0"/>
                <a:cs typeface="Arial" pitchFamily="34" charset="0"/>
              </a:rPr>
              <a:t>нийт 350 иргэн, аж ахуйн нэгж байгууллага бүртгүүлсэн байна.</a:t>
            </a:r>
            <a:endParaRPr lang="en-US" b="0" dirty="0">
              <a:latin typeface="Arial" pitchFamily="34" charset="0"/>
              <a:cs typeface="Arial" pitchFamily="34" charset="0"/>
            </a:endParaRPr>
          </a:p>
          <a:p>
            <a:endParaRPr lang="en-US" dirty="0"/>
          </a:p>
        </p:txBody>
      </p:sp>
      <p:pic>
        <p:nvPicPr>
          <p:cNvPr id="7" name="Content Placeholder 6" descr="http://darkhan.darkhan-uul.khural.mn/medias/9770ca01-d450-480e-9320-5704b5d68971.jpg?w=816"/>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19600" y="1066800"/>
            <a:ext cx="3887788" cy="2590800"/>
          </a:xfrm>
          <a:prstGeom prst="rect">
            <a:avLst/>
          </a:prstGeom>
          <a:noFill/>
          <a:ln>
            <a:noFill/>
          </a:ln>
        </p:spPr>
      </p:pic>
      <p:pic>
        <p:nvPicPr>
          <p:cNvPr id="8" name="Picture 3" descr="C:\Users\badmaa\Downloads\17103814_1899759096927414_8533297982119909864_n.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419600" y="3810000"/>
            <a:ext cx="3819525" cy="254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5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143000"/>
            <a:ext cx="8001000" cy="2438400"/>
          </a:xfrm>
        </p:spPr>
        <p:txBody>
          <a:bodyPr>
            <a:normAutofit fontScale="92500" lnSpcReduction="10000"/>
          </a:bodyPr>
          <a:lstStyle/>
          <a:p>
            <a:pPr algn="just"/>
            <a:r>
              <a:rPr lang="mn-MN" b="0" dirty="0" smtClean="0">
                <a:latin typeface="Arial" pitchFamily="34" charset="0"/>
                <a:cs typeface="Arial" pitchFamily="34" charset="0"/>
              </a:rPr>
              <a:t>Сум </a:t>
            </a:r>
            <a:r>
              <a:rPr lang="mn-MN" b="0" dirty="0">
                <a:latin typeface="Arial" pitchFamily="34" charset="0"/>
                <a:cs typeface="Arial" pitchFamily="34" charset="0"/>
              </a:rPr>
              <a:t>хөгжүүлэх сангийн санхүүжилтын эх үүсвэрийн 20 хувийг бүрдүүлснээр тус хуралдаанаас СХС-ийн төсөл сонгон шалгаруулах хурлыг 2019 оны 04 дүгээр сарын 22-ны өдрөөс 05 дугаар сарын 03-ны өдрүүдэд зохион байгуулахаар тогтлоо</a:t>
            </a:r>
            <a:r>
              <a:rPr lang="mn-MN" b="0" dirty="0" smtClean="0">
                <a:latin typeface="Arial" pitchFamily="34" charset="0"/>
                <a:cs typeface="Arial" pitchFamily="34" charset="0"/>
              </a:rPr>
              <a:t>.</a:t>
            </a:r>
            <a:endParaRPr lang="en-US" b="0" dirty="0" smtClean="0">
              <a:latin typeface="Arial" pitchFamily="34" charset="0"/>
              <a:cs typeface="Arial" pitchFamily="34" charset="0"/>
            </a:endParaRPr>
          </a:p>
          <a:p>
            <a:pPr algn="just"/>
            <a:r>
              <a:rPr lang="mn-MN" b="0" dirty="0">
                <a:latin typeface="Arial" pitchFamily="34" charset="0"/>
                <a:cs typeface="Arial" pitchFamily="34" charset="0"/>
              </a:rPr>
              <a:t>Шалгаруулалтыг нээлттэй </a:t>
            </a:r>
            <a:r>
              <a:rPr lang="mn-MN" b="0" dirty="0" smtClean="0">
                <a:latin typeface="Arial" pitchFamily="34" charset="0"/>
                <a:cs typeface="Arial" pitchFamily="34" charset="0"/>
              </a:rPr>
              <a:t>явуулж</a:t>
            </a:r>
            <a:r>
              <a:rPr lang="mn-MN" b="0" dirty="0">
                <a:latin typeface="Arial" pitchFamily="34" charset="0"/>
                <a:cs typeface="Arial" pitchFamily="34" charset="0"/>
              </a:rPr>
              <a:t>, шалгарсан 37 төсөлд 434,0 сая төгрөгийн санхүүжилтийг олгосон байна</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4038600"/>
            <a:ext cx="4040188" cy="2693458"/>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419600" y="4038600"/>
            <a:ext cx="4041775" cy="2694516"/>
          </a:xfrm>
        </p:spPr>
      </p:pic>
    </p:spTree>
    <p:extLst>
      <p:ext uri="{BB962C8B-B14F-4D97-AF65-F5344CB8AC3E}">
        <p14:creationId xmlns:p14="http://schemas.microsoft.com/office/powerpoint/2010/main" val="26877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295400"/>
            <a:ext cx="8153400" cy="2743200"/>
          </a:xfrm>
        </p:spPr>
        <p:txBody>
          <a:bodyPr>
            <a:normAutofit fontScale="77500" lnSpcReduction="20000"/>
          </a:bodyPr>
          <a:lstStyle/>
          <a:p>
            <a:pPr lvl="0" algn="just"/>
            <a:r>
              <a:rPr lang="mn-MN" b="0" dirty="0">
                <a:latin typeface="Arial" pitchFamily="34" charset="0"/>
                <a:cs typeface="Arial" pitchFamily="34" charset="0"/>
              </a:rPr>
              <a:t>Дархан сумын Гэр хорооллын хог хаягдлын үйлчилгээний хураамжийн хэмжээ, Орон сууцны  хог хаягдлын үйлчилгээний хураамжийн хэмжээ, Аж ахуй нэгж байгууллагын  хог хаягдлын үйлчилгээний хураамжийн хэмжээ, Барилгын хог хаягдлын үйлчилгээний хураамжийн хэмжээ, Түрж, булж, устгах үйлчилгээний хураамжийн хэмжээ, Аюултай хог хаягдлын үйлчилгээний хураамжийн хэмжээг  тус тус тогтоож, Монгол Улсын Хууль зүй, дотоод хэргийн яамны захиргааны хэм хэмжээний актын хяналт, бүртгэлийн хэлтэст бүртгүүлж, мөрдөж ажиллахыг сумын Засаг дарга /Б.Азжаргал/, НААҮГ-ын дарга /Ж.Дорждэрэм/ нарт үүрэг болгож хэрэгжилтэнд хяналт тавин ажиллаж ирлээ.</a:t>
            </a:r>
            <a:endParaRPr lang="en-US" b="0" dirty="0">
              <a:latin typeface="Arial" pitchFamily="34" charset="0"/>
              <a:cs typeface="Arial" pitchFamily="34" charset="0"/>
            </a:endParaRPr>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3886200"/>
            <a:ext cx="4040188" cy="2693458"/>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419600" y="3886200"/>
            <a:ext cx="4041775" cy="2694516"/>
          </a:xfrm>
        </p:spPr>
      </p:pic>
    </p:spTree>
    <p:extLst>
      <p:ext uri="{BB962C8B-B14F-4D97-AF65-F5344CB8AC3E}">
        <p14:creationId xmlns:p14="http://schemas.microsoft.com/office/powerpoint/2010/main" val="2284843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143000"/>
            <a:ext cx="7924800" cy="2743199"/>
          </a:xfrm>
        </p:spPr>
        <p:txBody>
          <a:bodyPr>
            <a:normAutofit fontScale="85000" lnSpcReduction="10000"/>
          </a:bodyPr>
          <a:lstStyle/>
          <a:p>
            <a:pPr lvl="0" algn="just"/>
            <a:r>
              <a:rPr lang="mn-MN" b="0" dirty="0">
                <a:latin typeface="Arial" pitchFamily="34" charset="0"/>
                <a:cs typeface="Arial" pitchFamily="34" charset="0"/>
              </a:rPr>
              <a:t>Дархан сумын 8 дугаар багт 23 дугаар цэцэрлэгийн өргөтгөлөөр баригдаж ашиглалтанд орсон 27 дугаар цэцэрлэг нь 150 хүүхэд хүлээн авах хүчин чадалтай бөгөөд тус цэцэрлэгийн төсвийг 23 дугаар цэцэрлэгээс тус нь  салгах шаардлага гарсан тул Дархан сумын ИТХ-ын 2018 оны 9/03 тогтоолын 8 дахь заалтын “Сумын төсвөөс 2019 оны төсвийн жилд олгох Засгийн газрын чиг үүргийг орон нутагт төлөөлөн хэрэгжүүлэх тусгай  зориулалтын шилжүүлгийн хэмжээг дор дурьдснааар баталсугай” гэсэн </a:t>
            </a:r>
            <a:r>
              <a:rPr lang="mn-MN" b="0" dirty="0" smtClean="0">
                <a:latin typeface="Arial" pitchFamily="34" charset="0"/>
                <a:cs typeface="Arial" pitchFamily="34" charset="0"/>
              </a:rPr>
              <a:t>хэсэгт </a:t>
            </a:r>
            <a:r>
              <a:rPr lang="mn-MN" b="0" dirty="0">
                <a:latin typeface="Arial" pitchFamily="34" charset="0"/>
                <a:cs typeface="Arial" pitchFamily="34" charset="0"/>
              </a:rPr>
              <a:t>өөрчлөлт оруулж баталлаа</a:t>
            </a:r>
            <a:r>
              <a:rPr lang="mn-MN" b="0" dirty="0" smtClean="0">
                <a:latin typeface="Arial" pitchFamily="34" charset="0"/>
                <a:cs typeface="Arial" pitchFamily="34" charset="0"/>
              </a:rPr>
              <a:t>.</a:t>
            </a:r>
            <a:endParaRPr lang="en-US" b="0" dirty="0">
              <a:latin typeface="Arial" pitchFamily="34" charset="0"/>
              <a:cs typeface="Arial" pitchFamily="34" charset="0"/>
            </a:endParaRPr>
          </a:p>
        </p:txBody>
      </p:sp>
      <p:pic>
        <p:nvPicPr>
          <p:cNvPr id="7" name="Content Placeholder 6"/>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3962400" cy="2732116"/>
          </a:xfrm>
          <a:prstGeom prst="rect">
            <a:avLst/>
          </a:prstGeom>
        </p:spPr>
      </p:pic>
      <p:pic>
        <p:nvPicPr>
          <p:cNvPr id="8" name="Content Placeholder 7"/>
          <p:cNvPicPr>
            <a:picLocks noGrp="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191000" y="4038600"/>
            <a:ext cx="3886200" cy="2736273"/>
          </a:xfrm>
          <a:prstGeom prst="rect">
            <a:avLst/>
          </a:prstGeom>
        </p:spPr>
      </p:pic>
    </p:spTree>
    <p:extLst>
      <p:ext uri="{BB962C8B-B14F-4D97-AF65-F5344CB8AC3E}">
        <p14:creationId xmlns:p14="http://schemas.microsoft.com/office/powerpoint/2010/main" val="158345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0493" y="1164265"/>
            <a:ext cx="4041775" cy="2694516"/>
          </a:xfrm>
          <a:prstGeom prst="rect">
            <a:avLst/>
          </a:prstGeom>
        </p:spPr>
      </p:pic>
      <p:sp>
        <p:nvSpPr>
          <p:cNvPr id="2" name="Rectangle 1"/>
          <p:cNvSpPr/>
          <p:nvPr/>
        </p:nvSpPr>
        <p:spPr>
          <a:xfrm>
            <a:off x="152400" y="1164264"/>
            <a:ext cx="3886200" cy="5355312"/>
          </a:xfrm>
          <a:prstGeom prst="rect">
            <a:avLst/>
          </a:prstGeom>
        </p:spPr>
        <p:txBody>
          <a:bodyPr wrap="square">
            <a:spAutoFit/>
          </a:bodyPr>
          <a:lstStyle/>
          <a:p>
            <a:pPr lvl="0" algn="just"/>
            <a:r>
              <a:rPr lang="mn-MN" sz="1900" dirty="0">
                <a:latin typeface="Arial" pitchFamily="34" charset="0"/>
                <a:cs typeface="Arial" pitchFamily="34" charset="0"/>
              </a:rPr>
              <a:t>Төсвийн тухай хуулийн 34 дүгээр зүйлийн 34.2.2-т “Урьдчилан тооцоолох боломжгүй нөхцөл байдлын улмаас төсвийн орлого буурах, зарлага нэмэгдэж орон нутгийн төсөв алдагдалтай болох нөхцөл байдал бий болсон” гэж заасны дагуу  “Дархан сумын 2019 оны төсвийн өр төлбөрийг барагдуулах тухай”,  </a:t>
            </a:r>
            <a:r>
              <a:rPr lang="en-US" sz="1900" dirty="0" err="1">
                <a:latin typeface="Arial" pitchFamily="34" charset="0"/>
                <a:cs typeface="Arial" pitchFamily="34" charset="0"/>
              </a:rPr>
              <a:t>Орон</a:t>
            </a:r>
            <a:r>
              <a:rPr lang="en-US" sz="1900" dirty="0">
                <a:latin typeface="Arial" pitchFamily="34" charset="0"/>
                <a:cs typeface="Arial" pitchFamily="34" charset="0"/>
              </a:rPr>
              <a:t> </a:t>
            </a:r>
            <a:r>
              <a:rPr lang="en-US" sz="1900" dirty="0" err="1">
                <a:latin typeface="Arial" pitchFamily="34" charset="0"/>
                <a:cs typeface="Arial" pitchFamily="34" charset="0"/>
              </a:rPr>
              <a:t>нутгийн</a:t>
            </a:r>
            <a:r>
              <a:rPr lang="en-US" sz="1900" dirty="0">
                <a:latin typeface="Arial" pitchFamily="34" charset="0"/>
                <a:cs typeface="Arial" pitchFamily="34" charset="0"/>
              </a:rPr>
              <a:t> </a:t>
            </a:r>
            <a:r>
              <a:rPr lang="en-US" sz="1900" dirty="0" err="1">
                <a:latin typeface="Arial" pitchFamily="34" charset="0"/>
                <a:cs typeface="Arial" pitchFamily="34" charset="0"/>
              </a:rPr>
              <a:t>төсвөөс</a:t>
            </a:r>
            <a:r>
              <a:rPr lang="en-US" sz="1900" dirty="0">
                <a:latin typeface="Arial" pitchFamily="34" charset="0"/>
                <a:cs typeface="Arial" pitchFamily="34" charset="0"/>
              </a:rPr>
              <a:t> </a:t>
            </a:r>
            <a:r>
              <a:rPr lang="en-US" sz="1900" dirty="0" err="1">
                <a:latin typeface="Arial" pitchFamily="34" charset="0"/>
                <a:cs typeface="Arial" pitchFamily="34" charset="0"/>
              </a:rPr>
              <a:t>санхүүжилт</a:t>
            </a:r>
            <a:r>
              <a:rPr lang="en-US" sz="1900" dirty="0">
                <a:latin typeface="Arial" pitchFamily="34" charset="0"/>
                <a:cs typeface="Arial" pitchFamily="34" charset="0"/>
              </a:rPr>
              <a:t> </a:t>
            </a:r>
            <a:r>
              <a:rPr lang="en-US" sz="1900" dirty="0" err="1">
                <a:latin typeface="Arial" pitchFamily="34" charset="0"/>
                <a:cs typeface="Arial" pitchFamily="34" charset="0"/>
              </a:rPr>
              <a:t>авдаг</a:t>
            </a:r>
            <a:r>
              <a:rPr lang="en-US" sz="1900" dirty="0">
                <a:latin typeface="Arial" pitchFamily="34" charset="0"/>
                <a:cs typeface="Arial" pitchFamily="34" charset="0"/>
              </a:rPr>
              <a:t> 5 </a:t>
            </a:r>
            <a:r>
              <a:rPr lang="en-US" sz="1900" dirty="0" err="1">
                <a:latin typeface="Arial" pitchFamily="34" charset="0"/>
                <a:cs typeface="Arial" pitchFamily="34" charset="0"/>
              </a:rPr>
              <a:t>байгууллагын</a:t>
            </a:r>
            <a:r>
              <a:rPr lang="en-US" sz="1900" dirty="0">
                <a:latin typeface="Arial" pitchFamily="34" charset="0"/>
                <a:cs typeface="Arial" pitchFamily="34" charset="0"/>
              </a:rPr>
              <a:t> /</a:t>
            </a:r>
            <a:r>
              <a:rPr lang="en-US" sz="1900" dirty="0" err="1">
                <a:latin typeface="Arial" pitchFamily="34" charset="0"/>
                <a:cs typeface="Arial" pitchFamily="34" charset="0"/>
              </a:rPr>
              <a:t>Дархан</a:t>
            </a:r>
            <a:r>
              <a:rPr lang="en-US" sz="1900" dirty="0">
                <a:latin typeface="Arial" pitchFamily="34" charset="0"/>
                <a:cs typeface="Arial" pitchFamily="34" charset="0"/>
              </a:rPr>
              <a:t> </a:t>
            </a:r>
            <a:r>
              <a:rPr lang="en-US" sz="1900" dirty="0" err="1">
                <a:latin typeface="Arial" pitchFamily="34" charset="0"/>
                <a:cs typeface="Arial" pitchFamily="34" charset="0"/>
              </a:rPr>
              <a:t>сумын</a:t>
            </a:r>
            <a:r>
              <a:rPr lang="en-US" sz="1900" dirty="0">
                <a:latin typeface="Arial" pitchFamily="34" charset="0"/>
                <a:cs typeface="Arial" pitchFamily="34" charset="0"/>
              </a:rPr>
              <a:t> ИТХ, ЗДТГ, </a:t>
            </a:r>
            <a:r>
              <a:rPr lang="en-US" sz="1900" dirty="0" err="1">
                <a:latin typeface="Arial" pitchFamily="34" charset="0"/>
                <a:cs typeface="Arial" pitchFamily="34" charset="0"/>
              </a:rPr>
              <a:t>Хүүхдийн</a:t>
            </a:r>
            <a:r>
              <a:rPr lang="en-US" sz="1900" dirty="0">
                <a:latin typeface="Arial" pitchFamily="34" charset="0"/>
                <a:cs typeface="Arial" pitchFamily="34" charset="0"/>
              </a:rPr>
              <a:t> </a:t>
            </a:r>
            <a:r>
              <a:rPr lang="en-US" sz="1900" dirty="0" err="1">
                <a:latin typeface="Arial" pitchFamily="34" charset="0"/>
                <a:cs typeface="Arial" pitchFamily="34" charset="0"/>
              </a:rPr>
              <a:t>номын</a:t>
            </a:r>
            <a:r>
              <a:rPr lang="en-US" sz="1900" dirty="0">
                <a:latin typeface="Arial" pitchFamily="34" charset="0"/>
                <a:cs typeface="Arial" pitchFamily="34" charset="0"/>
              </a:rPr>
              <a:t> </a:t>
            </a:r>
            <a:r>
              <a:rPr lang="en-US" sz="1900" dirty="0" err="1">
                <a:latin typeface="Arial" pitchFamily="34" charset="0"/>
                <a:cs typeface="Arial" pitchFamily="34" charset="0"/>
              </a:rPr>
              <a:t>ордон</a:t>
            </a:r>
            <a:r>
              <a:rPr lang="en-US" sz="1900" dirty="0">
                <a:latin typeface="Arial" pitchFamily="34" charset="0"/>
                <a:cs typeface="Arial" pitchFamily="34" charset="0"/>
              </a:rPr>
              <a:t>, </a:t>
            </a:r>
            <a:r>
              <a:rPr lang="en-US" sz="1900" dirty="0" err="1">
                <a:latin typeface="Arial" pitchFamily="34" charset="0"/>
                <a:cs typeface="Arial" pitchFamily="34" charset="0"/>
              </a:rPr>
              <a:t>Музей</a:t>
            </a:r>
            <a:r>
              <a:rPr lang="en-US" sz="1900" dirty="0">
                <a:latin typeface="Arial" pitchFamily="34" charset="0"/>
                <a:cs typeface="Arial" pitchFamily="34" charset="0"/>
              </a:rPr>
              <a:t>, </a:t>
            </a:r>
            <a:r>
              <a:rPr lang="en-US" sz="1900" dirty="0" err="1">
                <a:latin typeface="Arial" pitchFamily="34" charset="0"/>
                <a:cs typeface="Arial" pitchFamily="34" charset="0"/>
              </a:rPr>
              <a:t>Төв</a:t>
            </a:r>
            <a:r>
              <a:rPr lang="en-US" sz="1900" dirty="0">
                <a:latin typeface="Arial" pitchFamily="34" charset="0"/>
                <a:cs typeface="Arial" pitchFamily="34" charset="0"/>
              </a:rPr>
              <a:t> </a:t>
            </a:r>
            <a:r>
              <a:rPr lang="en-US" sz="1900" dirty="0" err="1">
                <a:latin typeface="Arial" pitchFamily="34" charset="0"/>
                <a:cs typeface="Arial" pitchFamily="34" charset="0"/>
              </a:rPr>
              <a:t>номын</a:t>
            </a:r>
            <a:r>
              <a:rPr lang="en-US" sz="1900" dirty="0">
                <a:latin typeface="Arial" pitchFamily="34" charset="0"/>
                <a:cs typeface="Arial" pitchFamily="34" charset="0"/>
              </a:rPr>
              <a:t> </a:t>
            </a:r>
            <a:r>
              <a:rPr lang="en-US" sz="1900" dirty="0" err="1">
                <a:latin typeface="Arial" pitchFamily="34" charset="0"/>
                <a:cs typeface="Arial" pitchFamily="34" charset="0"/>
              </a:rPr>
              <a:t>сан</a:t>
            </a:r>
            <a:r>
              <a:rPr lang="en-US" sz="1900" dirty="0">
                <a:latin typeface="Arial" pitchFamily="34" charset="0"/>
                <a:cs typeface="Arial" pitchFamily="34" charset="0"/>
              </a:rPr>
              <a:t>/ </a:t>
            </a:r>
            <a:r>
              <a:rPr lang="en-US" sz="1900" dirty="0" err="1">
                <a:latin typeface="Arial" pitchFamily="34" charset="0"/>
                <a:cs typeface="Arial" pitchFamily="34" charset="0"/>
              </a:rPr>
              <a:t>цалин</a:t>
            </a:r>
            <a:r>
              <a:rPr lang="en-US" sz="1900" dirty="0">
                <a:latin typeface="Arial" pitchFamily="34" charset="0"/>
                <a:cs typeface="Arial" pitchFamily="34" charset="0"/>
              </a:rPr>
              <a:t>, НДШ-</a:t>
            </a:r>
            <a:r>
              <a:rPr lang="en-US" sz="1900" dirty="0" err="1">
                <a:latin typeface="Arial" pitchFamily="34" charset="0"/>
                <a:cs typeface="Arial" pitchFamily="34" charset="0"/>
              </a:rPr>
              <a:t>ийн</a:t>
            </a:r>
            <a:r>
              <a:rPr lang="en-US" sz="1900" dirty="0">
                <a:latin typeface="Arial" pitchFamily="34" charset="0"/>
                <a:cs typeface="Arial" pitchFamily="34" charset="0"/>
              </a:rPr>
              <a:t> 140,5 </a:t>
            </a:r>
            <a:r>
              <a:rPr lang="en-US" sz="1900" dirty="0" err="1">
                <a:latin typeface="Arial" pitchFamily="34" charset="0"/>
                <a:cs typeface="Arial" pitchFamily="34" charset="0"/>
              </a:rPr>
              <a:t>сая</a:t>
            </a:r>
            <a:r>
              <a:rPr lang="en-US" sz="1900" dirty="0">
                <a:latin typeface="Arial" pitchFamily="34" charset="0"/>
                <a:cs typeface="Arial" pitchFamily="34" charset="0"/>
              </a:rPr>
              <a:t> </a:t>
            </a:r>
            <a:r>
              <a:rPr lang="en-US" sz="1900" dirty="0" err="1">
                <a:latin typeface="Arial" pitchFamily="34" charset="0"/>
                <a:cs typeface="Arial" pitchFamily="34" charset="0"/>
              </a:rPr>
              <a:t>төгрөгийн</a:t>
            </a:r>
            <a:r>
              <a:rPr lang="mn-MN" sz="1900" dirty="0">
                <a:latin typeface="Arial" pitchFamily="34" charset="0"/>
                <a:cs typeface="Arial" pitchFamily="34" charset="0"/>
              </a:rPr>
              <a:t> ө</a:t>
            </a:r>
            <a:r>
              <a:rPr lang="en-US" sz="1900" dirty="0">
                <a:latin typeface="Arial" pitchFamily="34" charset="0"/>
                <a:cs typeface="Arial" pitchFamily="34" charset="0"/>
              </a:rPr>
              <a:t>р </a:t>
            </a:r>
            <a:r>
              <a:rPr lang="en-US" sz="1900" dirty="0" err="1">
                <a:latin typeface="Arial" pitchFamily="34" charset="0"/>
                <a:cs typeface="Arial" pitchFamily="34" charset="0"/>
              </a:rPr>
              <a:t>үүссэнийг</a:t>
            </a:r>
            <a:r>
              <a:rPr lang="en-US" sz="1900" dirty="0">
                <a:latin typeface="Arial" pitchFamily="34" charset="0"/>
                <a:cs typeface="Arial" pitchFamily="34" charset="0"/>
              </a:rPr>
              <a:t> </a:t>
            </a:r>
            <a:r>
              <a:rPr lang="en-US" sz="1900" dirty="0" err="1">
                <a:latin typeface="Arial" pitchFamily="34" charset="0"/>
                <a:cs typeface="Arial" pitchFamily="34" charset="0"/>
              </a:rPr>
              <a:t>шийдвэрлэ</a:t>
            </a:r>
            <a:r>
              <a:rPr lang="mn-MN" sz="1900" dirty="0">
                <a:latin typeface="Arial" pitchFamily="34" charset="0"/>
                <a:cs typeface="Arial" pitchFamily="34" charset="0"/>
              </a:rPr>
              <a:t>лээ</a:t>
            </a:r>
            <a:r>
              <a:rPr lang="en-US" sz="1900" dirty="0">
                <a:latin typeface="Arial" pitchFamily="34" charset="0"/>
                <a:cs typeface="Arial" pitchFamily="34" charset="0"/>
              </a:rPr>
              <a:t>.</a:t>
            </a:r>
          </a:p>
        </p:txBody>
      </p:sp>
      <p:pic>
        <p:nvPicPr>
          <p:cNvPr id="4" name="Content Placeholder 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199607" y="3962400"/>
            <a:ext cx="4041775" cy="2694516"/>
          </a:xfrm>
        </p:spPr>
      </p:pic>
    </p:spTree>
    <p:extLst>
      <p:ext uri="{BB962C8B-B14F-4D97-AF65-F5344CB8AC3E}">
        <p14:creationId xmlns:p14="http://schemas.microsoft.com/office/powerpoint/2010/main" val="301358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143000"/>
            <a:ext cx="8153400" cy="2743200"/>
          </a:xfrm>
        </p:spPr>
        <p:txBody>
          <a:bodyPr>
            <a:normAutofit lnSpcReduction="10000"/>
          </a:bodyPr>
          <a:lstStyle/>
          <a:p>
            <a:pPr lvl="0" algn="just"/>
            <a:r>
              <a:rPr lang="en-US" b="0" dirty="0" err="1">
                <a:latin typeface="Arial" pitchFamily="34" charset="0"/>
                <a:cs typeface="Arial" pitchFamily="34" charset="0"/>
              </a:rPr>
              <a:t>Дархан</a:t>
            </a:r>
            <a:r>
              <a:rPr lang="en-US" b="0" dirty="0">
                <a:latin typeface="Arial" pitchFamily="34" charset="0"/>
                <a:cs typeface="Arial" pitchFamily="34" charset="0"/>
              </a:rPr>
              <a:t> </a:t>
            </a:r>
            <a:r>
              <a:rPr lang="en-US" b="0" dirty="0" err="1">
                <a:latin typeface="Arial" pitchFamily="34" charset="0"/>
                <a:cs typeface="Arial" pitchFamily="34" charset="0"/>
              </a:rPr>
              <a:t>сумын</a:t>
            </a:r>
            <a:r>
              <a:rPr lang="en-US" b="0" dirty="0">
                <a:latin typeface="Arial" pitchFamily="34" charset="0"/>
                <a:cs typeface="Arial" pitchFamily="34" charset="0"/>
              </a:rPr>
              <a:t> </a:t>
            </a:r>
            <a:r>
              <a:rPr lang="mn-MN" b="0" dirty="0">
                <a:latin typeface="Arial" pitchFamily="34" charset="0"/>
                <a:cs typeface="Arial" pitchFamily="34" charset="0"/>
              </a:rPr>
              <a:t>зарим газрын</a:t>
            </a:r>
            <a:r>
              <a:rPr lang="en-US" b="0" dirty="0">
                <a:latin typeface="Arial" pitchFamily="34" charset="0"/>
                <a:cs typeface="Arial" pitchFamily="34" charset="0"/>
              </a:rPr>
              <a:t> </a:t>
            </a:r>
            <a:r>
              <a:rPr lang="en-US" b="0" dirty="0" err="1">
                <a:latin typeface="Arial" pitchFamily="34" charset="0"/>
                <a:cs typeface="Arial" pitchFamily="34" charset="0"/>
              </a:rPr>
              <a:t>ургамал</a:t>
            </a:r>
            <a:r>
              <a:rPr lang="en-US" b="0" dirty="0">
                <a:latin typeface="Arial" pitchFamily="34" charset="0"/>
                <a:cs typeface="Arial" pitchFamily="34" charset="0"/>
              </a:rPr>
              <a:t>, </a:t>
            </a:r>
            <a:r>
              <a:rPr lang="en-US" b="0" dirty="0" err="1">
                <a:latin typeface="Arial" pitchFamily="34" charset="0"/>
                <a:cs typeface="Arial" pitchFamily="34" charset="0"/>
              </a:rPr>
              <a:t>гол</a:t>
            </a:r>
            <a:r>
              <a:rPr lang="en-US" b="0" dirty="0">
                <a:latin typeface="Arial" pitchFamily="34" charset="0"/>
                <a:cs typeface="Arial" pitchFamily="34" charset="0"/>
              </a:rPr>
              <a:t>, </a:t>
            </a:r>
            <a:r>
              <a:rPr lang="en-US" b="0" dirty="0" err="1">
                <a:latin typeface="Arial" pitchFamily="34" charset="0"/>
                <a:cs typeface="Arial" pitchFamily="34" charset="0"/>
              </a:rPr>
              <a:t>усны</a:t>
            </a:r>
            <a:r>
              <a:rPr lang="en-US" b="0" dirty="0">
                <a:latin typeface="Arial" pitchFamily="34" charset="0"/>
                <a:cs typeface="Arial" pitchFamily="34" charset="0"/>
              </a:rPr>
              <a:t> </a:t>
            </a:r>
            <a:r>
              <a:rPr lang="en-US" b="0" dirty="0" err="1">
                <a:latin typeface="Arial" pitchFamily="34" charset="0"/>
                <a:cs typeface="Arial" pitchFamily="34" charset="0"/>
              </a:rPr>
              <a:t>нөөц</a:t>
            </a:r>
            <a:r>
              <a:rPr lang="en-US" b="0" dirty="0">
                <a:latin typeface="Arial" pitchFamily="34" charset="0"/>
                <a:cs typeface="Arial" pitchFamily="34" charset="0"/>
              </a:rPr>
              <a:t> </a:t>
            </a:r>
            <a:r>
              <a:rPr lang="en-US" b="0" dirty="0" err="1">
                <a:latin typeface="Arial" pitchFamily="34" charset="0"/>
                <a:cs typeface="Arial" pitchFamily="34" charset="0"/>
              </a:rPr>
              <a:t>газар</a:t>
            </a:r>
            <a:r>
              <a:rPr lang="en-US" b="0" dirty="0">
                <a:latin typeface="Arial" pitchFamily="34" charset="0"/>
                <a:cs typeface="Arial" pitchFamily="34" charset="0"/>
              </a:rPr>
              <a:t> </a:t>
            </a:r>
            <a:r>
              <a:rPr lang="en-US" b="0" dirty="0" err="1">
                <a:latin typeface="Arial" pitchFamily="34" charset="0"/>
                <a:cs typeface="Arial" pitchFamily="34" charset="0"/>
              </a:rPr>
              <a:t>болон</a:t>
            </a:r>
            <a:r>
              <a:rPr lang="en-US" b="0" dirty="0">
                <a:latin typeface="Arial" pitchFamily="34" charset="0"/>
                <a:cs typeface="Arial" pitchFamily="34" charset="0"/>
              </a:rPr>
              <a:t> </a:t>
            </a:r>
            <a:r>
              <a:rPr lang="en-US" b="0" dirty="0" err="1">
                <a:latin typeface="Arial" pitchFamily="34" charset="0"/>
                <a:cs typeface="Arial" pitchFamily="34" charset="0"/>
              </a:rPr>
              <a:t>байгалийн</a:t>
            </a:r>
            <a:r>
              <a:rPr lang="en-US" b="0" dirty="0">
                <a:latin typeface="Arial" pitchFamily="34" charset="0"/>
                <a:cs typeface="Arial" pitchFamily="34" charset="0"/>
              </a:rPr>
              <a:t> </a:t>
            </a:r>
            <a:r>
              <a:rPr lang="en-US" b="0" dirty="0" err="1">
                <a:latin typeface="Arial" pitchFamily="34" charset="0"/>
                <a:cs typeface="Arial" pitchFamily="34" charset="0"/>
              </a:rPr>
              <a:t>тодорхой</a:t>
            </a:r>
            <a:r>
              <a:rPr lang="en-US" b="0" dirty="0">
                <a:latin typeface="Arial" pitchFamily="34" charset="0"/>
                <a:cs typeface="Arial" pitchFamily="34" charset="0"/>
              </a:rPr>
              <a:t> </a:t>
            </a:r>
            <a:r>
              <a:rPr lang="en-US" b="0" dirty="0" err="1">
                <a:latin typeface="Arial" pitchFamily="34" charset="0"/>
                <a:cs typeface="Arial" pitchFamily="34" charset="0"/>
              </a:rPr>
              <a:t>төрлийн</a:t>
            </a:r>
            <a:r>
              <a:rPr lang="en-US" b="0" dirty="0">
                <a:latin typeface="Arial" pitchFamily="34" charset="0"/>
                <a:cs typeface="Arial" pitchFamily="34" charset="0"/>
              </a:rPr>
              <a:t> </a:t>
            </a:r>
            <a:r>
              <a:rPr lang="en-US" b="0" dirty="0" err="1">
                <a:latin typeface="Arial" pitchFamily="34" charset="0"/>
                <a:cs typeface="Arial" pitchFamily="34" charset="0"/>
              </a:rPr>
              <a:t>баялгийг</a:t>
            </a:r>
            <a:r>
              <a:rPr lang="en-US" b="0" dirty="0">
                <a:latin typeface="Arial" pitchFamily="34" charset="0"/>
                <a:cs typeface="Arial" pitchFamily="34" charset="0"/>
              </a:rPr>
              <a:t> </a:t>
            </a:r>
            <a:r>
              <a:rPr lang="en-US" b="0" dirty="0" err="1">
                <a:latin typeface="Arial" pitchFamily="34" charset="0"/>
                <a:cs typeface="Arial" pitchFamily="34" charset="0"/>
              </a:rPr>
              <a:t>хамгаалах</a:t>
            </a:r>
            <a:r>
              <a:rPr lang="en-US" b="0" dirty="0">
                <a:latin typeface="Arial" pitchFamily="34" charset="0"/>
                <a:cs typeface="Arial" pitchFamily="34" charset="0"/>
              </a:rPr>
              <a:t> </a:t>
            </a:r>
            <a:r>
              <a:rPr lang="en-US" b="0" dirty="0" err="1">
                <a:latin typeface="Arial" pitchFamily="34" charset="0"/>
                <a:cs typeface="Arial" pitchFamily="34" charset="0"/>
              </a:rPr>
              <a:t>зорилгоор</a:t>
            </a:r>
            <a:r>
              <a:rPr lang="mn-MN" b="0" dirty="0">
                <a:latin typeface="Arial" pitchFamily="34" charset="0"/>
                <a:cs typeface="Arial" pitchFamily="34" charset="0"/>
              </a:rPr>
              <a:t> Дархан сумын </a:t>
            </a:r>
            <a:r>
              <a:rPr lang="en-US" b="0" dirty="0" err="1">
                <a:latin typeface="Arial" pitchFamily="34" charset="0"/>
                <a:cs typeface="Arial" pitchFamily="34" charset="0"/>
              </a:rPr>
              <a:t>Малчин</a:t>
            </a:r>
            <a:r>
              <a:rPr lang="en-US" b="0" dirty="0">
                <a:latin typeface="Arial" pitchFamily="34" charset="0"/>
                <a:cs typeface="Arial" pitchFamily="34" charset="0"/>
              </a:rPr>
              <a:t> </a:t>
            </a:r>
            <a:r>
              <a:rPr lang="en-US" b="0" dirty="0" err="1">
                <a:latin typeface="Arial" pitchFamily="34" charset="0"/>
                <a:cs typeface="Arial" pitchFamily="34" charset="0"/>
              </a:rPr>
              <a:t>багийн</a:t>
            </a:r>
            <a:r>
              <a:rPr lang="en-US" b="0" dirty="0">
                <a:latin typeface="Arial" pitchFamily="34" charset="0"/>
                <a:cs typeface="Arial" pitchFamily="34" charset="0"/>
              </a:rPr>
              <a:t> </a:t>
            </a:r>
            <a:r>
              <a:rPr lang="en-US" b="0" dirty="0" err="1">
                <a:latin typeface="Arial" pitchFamily="34" charset="0"/>
                <a:cs typeface="Arial" pitchFamily="34" charset="0"/>
              </a:rPr>
              <a:t>Хараа</a:t>
            </a:r>
            <a:r>
              <a:rPr lang="en-US" b="0" dirty="0">
                <a:latin typeface="Arial" pitchFamily="34" charset="0"/>
                <a:cs typeface="Arial" pitchFamily="34" charset="0"/>
              </a:rPr>
              <a:t> </a:t>
            </a:r>
            <a:r>
              <a:rPr lang="en-US" b="0" dirty="0" err="1">
                <a:latin typeface="Arial" pitchFamily="34" charset="0"/>
                <a:cs typeface="Arial" pitchFamily="34" charset="0"/>
              </a:rPr>
              <a:t>голын</a:t>
            </a:r>
            <a:r>
              <a:rPr lang="en-US" b="0" dirty="0">
                <a:latin typeface="Arial" pitchFamily="34" charset="0"/>
                <a:cs typeface="Arial" pitchFamily="34" charset="0"/>
              </a:rPr>
              <a:t> </a:t>
            </a:r>
            <a:r>
              <a:rPr lang="en-US" b="0" dirty="0" err="1">
                <a:latin typeface="Arial" pitchFamily="34" charset="0"/>
                <a:cs typeface="Arial" pitchFamily="34" charset="0"/>
              </a:rPr>
              <a:t>эрэг</a:t>
            </a:r>
            <a:r>
              <a:rPr lang="en-US" b="0" dirty="0">
                <a:latin typeface="Arial" pitchFamily="34" charset="0"/>
                <a:cs typeface="Arial" pitchFamily="34" charset="0"/>
              </a:rPr>
              <a:t> </a:t>
            </a:r>
            <a:r>
              <a:rPr lang="en-US" b="0" dirty="0" err="1">
                <a:latin typeface="Arial" pitchFamily="34" charset="0"/>
                <a:cs typeface="Arial" pitchFamily="34" charset="0"/>
              </a:rPr>
              <a:t>орчмын</a:t>
            </a:r>
            <a:r>
              <a:rPr lang="en-US" b="0" dirty="0">
                <a:latin typeface="Arial" pitchFamily="34" charset="0"/>
                <a:cs typeface="Arial" pitchFamily="34" charset="0"/>
              </a:rPr>
              <a:t> 18</a:t>
            </a:r>
            <a:r>
              <a:rPr lang="mn-MN" b="0" dirty="0">
                <a:latin typeface="Arial" pitchFamily="34" charset="0"/>
                <a:cs typeface="Arial" pitchFamily="34" charset="0"/>
              </a:rPr>
              <a:t>83</a:t>
            </a:r>
            <a:r>
              <a:rPr lang="en-US" b="0" dirty="0">
                <a:latin typeface="Arial" pitchFamily="34" charset="0"/>
                <a:cs typeface="Arial" pitchFamily="34" charset="0"/>
              </a:rPr>
              <a:t> </a:t>
            </a:r>
            <a:r>
              <a:rPr lang="en-US" b="0" dirty="0" err="1">
                <a:latin typeface="Arial" pitchFamily="34" charset="0"/>
                <a:cs typeface="Arial" pitchFamily="34" charset="0"/>
              </a:rPr>
              <a:t>га</a:t>
            </a:r>
            <a:r>
              <a:rPr lang="mn-MN" b="0" dirty="0">
                <a:latin typeface="Arial" pitchFamily="34" charset="0"/>
                <a:cs typeface="Arial" pitchFamily="34" charset="0"/>
              </a:rPr>
              <a:t>, 5 дугаар баг, Малчин багийн Хөтөл хорооллын урд хэсгийн 16.4 га, 8 дугаар багийн Нарантолгойн 39.4 га газруудыг</a:t>
            </a:r>
            <a:r>
              <a:rPr lang="en-US" b="0" dirty="0">
                <a:latin typeface="Arial" pitchFamily="34" charset="0"/>
                <a:cs typeface="Arial" pitchFamily="34" charset="0"/>
              </a:rPr>
              <a:t> </a:t>
            </a:r>
            <a:r>
              <a:rPr lang="en-US" b="0" dirty="0" err="1">
                <a:latin typeface="Arial" pitchFamily="34" charset="0"/>
                <a:cs typeface="Arial" pitchFamily="34" charset="0"/>
              </a:rPr>
              <a:t>орон</a:t>
            </a:r>
            <a:r>
              <a:rPr lang="en-US" b="0" dirty="0">
                <a:latin typeface="Arial" pitchFamily="34" charset="0"/>
                <a:cs typeface="Arial" pitchFamily="34" charset="0"/>
              </a:rPr>
              <a:t> </a:t>
            </a:r>
            <a:r>
              <a:rPr lang="en-US" b="0" dirty="0" err="1">
                <a:latin typeface="Arial" pitchFamily="34" charset="0"/>
                <a:cs typeface="Arial" pitchFamily="34" charset="0"/>
              </a:rPr>
              <a:t>нутгийн</a:t>
            </a:r>
            <a:r>
              <a:rPr lang="en-US" b="0" dirty="0">
                <a:latin typeface="Arial" pitchFamily="34" charset="0"/>
                <a:cs typeface="Arial" pitchFamily="34" charset="0"/>
              </a:rPr>
              <a:t> </a:t>
            </a:r>
            <a:r>
              <a:rPr lang="mn-MN" b="0" dirty="0">
                <a:latin typeface="Arial" pitchFamily="34" charset="0"/>
                <a:cs typeface="Arial" pitchFamily="34" charset="0"/>
              </a:rPr>
              <a:t>тусгай хамгаалалтанд авах тухай асуудлыг хэлэлцэж, Төлөөлөгчдийн 100 хувийн саналаар баталлаа. </a:t>
            </a:r>
            <a:endParaRPr lang="en-US" b="0" dirty="0">
              <a:latin typeface="Arial" pitchFamily="34" charset="0"/>
              <a:cs typeface="Arial" pitchFamily="34" charset="0"/>
            </a:endParaRPr>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3886200"/>
            <a:ext cx="4040188" cy="2693458"/>
          </a:xfrm>
        </p:spPr>
      </p:pic>
      <p:pic>
        <p:nvPicPr>
          <p:cNvPr id="6" name="Content Placeholder 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3886200"/>
            <a:ext cx="4039985" cy="2693324"/>
          </a:xfrm>
        </p:spPr>
      </p:pic>
    </p:spTree>
    <p:extLst>
      <p:ext uri="{BB962C8B-B14F-4D97-AF65-F5344CB8AC3E}">
        <p14:creationId xmlns:p14="http://schemas.microsoft.com/office/powerpoint/2010/main" val="1036009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43400" y="1600200"/>
            <a:ext cx="4040188" cy="4495800"/>
          </a:xfrm>
        </p:spPr>
        <p:txBody>
          <a:bodyPr>
            <a:normAutofit lnSpcReduction="10000"/>
          </a:bodyPr>
          <a:lstStyle/>
          <a:p>
            <a:pPr lvl="0" algn="just"/>
            <a:r>
              <a:rPr lang="mn-MN" b="0" dirty="0">
                <a:latin typeface="Arial" pitchFamily="34" charset="0"/>
                <a:cs typeface="Arial" pitchFamily="34" charset="0"/>
              </a:rPr>
              <a:t>“Дархан сумын 2019 оны тухайн жилийн газар зохион байгуулалтын төлөвлөгөө”-нд төсөвт байгууллагын зайлшгүй хэрэгцээнд эзэмшүүлэх 3, төсөл сонгон шалгаруулалтаар эзэмшүүлэх 2 га газрыг тодотгох асуудлыг хуралдаанаар </a:t>
            </a:r>
            <a:r>
              <a:rPr lang="mn-MN" b="0" dirty="0" smtClean="0">
                <a:latin typeface="Arial" pitchFamily="34" charset="0"/>
                <a:cs typeface="Arial" pitchFamily="34" charset="0"/>
              </a:rPr>
              <a:t>хэлэлцэж, </a:t>
            </a:r>
            <a:r>
              <a:rPr lang="mn-MN" b="0" dirty="0">
                <a:latin typeface="Arial" pitchFamily="34" charset="0"/>
                <a:cs typeface="Arial" pitchFamily="34" charset="0"/>
              </a:rPr>
              <a:t>өөрчлөлт оруулан баталлаа. </a:t>
            </a:r>
            <a:endParaRPr lang="en-US" b="0" dirty="0">
              <a:latin typeface="Arial" pitchFamily="34" charset="0"/>
              <a:cs typeface="Arial" pitchFamily="34" charset="0"/>
            </a:endParaRPr>
          </a:p>
        </p:txBody>
      </p:sp>
      <p:pic>
        <p:nvPicPr>
          <p:cNvPr id="7"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4039985" cy="2693324"/>
          </a:xfrm>
        </p:spPr>
      </p:pic>
      <p:pic>
        <p:nvPicPr>
          <p:cNvPr id="8" name="Content Placeholder 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152400" y="1219200"/>
            <a:ext cx="4039985" cy="2693324"/>
          </a:xfrm>
          <a:prstGeom prst="rect">
            <a:avLst/>
          </a:prstGeom>
        </p:spPr>
      </p:pic>
    </p:spTree>
    <p:extLst>
      <p:ext uri="{BB962C8B-B14F-4D97-AF65-F5344CB8AC3E}">
        <p14:creationId xmlns:p14="http://schemas.microsoft.com/office/powerpoint/2010/main" val="4049093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371600"/>
            <a:ext cx="3823639" cy="267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1216562"/>
            <a:ext cx="3962400" cy="5355312"/>
          </a:xfrm>
          <a:prstGeom prst="rect">
            <a:avLst/>
          </a:prstGeom>
        </p:spPr>
        <p:txBody>
          <a:bodyPr wrap="square">
            <a:spAutoFit/>
          </a:bodyPr>
          <a:lstStyle/>
          <a:p>
            <a:pPr lvl="0" algn="just"/>
            <a:r>
              <a:rPr lang="en-US" sz="1900" dirty="0" err="1">
                <a:latin typeface="Arial" pitchFamily="34" charset="0"/>
                <a:cs typeface="Arial" pitchFamily="34" charset="0"/>
              </a:rPr>
              <a:t>Дархан</a:t>
            </a:r>
            <a:r>
              <a:rPr lang="en-US" sz="1900" dirty="0">
                <a:latin typeface="Arial" pitchFamily="34" charset="0"/>
                <a:cs typeface="Arial" pitchFamily="34" charset="0"/>
              </a:rPr>
              <a:t> </a:t>
            </a:r>
            <a:r>
              <a:rPr lang="en-US" sz="1900" dirty="0" err="1">
                <a:latin typeface="Arial" pitchFamily="34" charset="0"/>
                <a:cs typeface="Arial" pitchFamily="34" charset="0"/>
              </a:rPr>
              <a:t>сумын</a:t>
            </a:r>
            <a:r>
              <a:rPr lang="en-US" sz="1900" dirty="0">
                <a:latin typeface="Arial" pitchFamily="34" charset="0"/>
                <a:cs typeface="Arial" pitchFamily="34" charset="0"/>
              </a:rPr>
              <a:t> ИТХ-</a:t>
            </a:r>
            <a:r>
              <a:rPr lang="en-US" sz="1900" dirty="0" err="1">
                <a:latin typeface="Arial" pitchFamily="34" charset="0"/>
                <a:cs typeface="Arial" pitchFamily="34" charset="0"/>
              </a:rPr>
              <a:t>ын</a:t>
            </a:r>
            <a:r>
              <a:rPr lang="en-US" sz="1900" dirty="0">
                <a:latin typeface="Arial" pitchFamily="34" charset="0"/>
                <a:cs typeface="Arial" pitchFamily="34" charset="0"/>
              </a:rPr>
              <a:t> 7 </a:t>
            </a:r>
            <a:r>
              <a:rPr lang="en-US" sz="1900" dirty="0" err="1">
                <a:latin typeface="Arial" pitchFamily="34" charset="0"/>
                <a:cs typeface="Arial" pitchFamily="34" charset="0"/>
              </a:rPr>
              <a:t>дахь</a:t>
            </a:r>
            <a:r>
              <a:rPr lang="en-US" sz="1900" dirty="0">
                <a:latin typeface="Arial" pitchFamily="34" charset="0"/>
                <a:cs typeface="Arial" pitchFamily="34" charset="0"/>
              </a:rPr>
              <a:t> </a:t>
            </a:r>
            <a:r>
              <a:rPr lang="en-US" sz="1900" dirty="0" err="1">
                <a:latin typeface="Arial" pitchFamily="34" charset="0"/>
                <a:cs typeface="Arial" pitchFamily="34" charset="0"/>
              </a:rPr>
              <a:t>удаагийн</a:t>
            </a:r>
            <a:r>
              <a:rPr lang="en-US" sz="1900" dirty="0">
                <a:latin typeface="Arial" pitchFamily="34" charset="0"/>
                <a:cs typeface="Arial" pitchFamily="34" charset="0"/>
              </a:rPr>
              <a:t> </a:t>
            </a:r>
            <a:r>
              <a:rPr lang="en-US" sz="1900" dirty="0" err="1">
                <a:latin typeface="Arial" pitchFamily="34" charset="0"/>
                <a:cs typeface="Arial" pitchFamily="34" charset="0"/>
              </a:rPr>
              <a:t>сонгуулийн</a:t>
            </a:r>
            <a:r>
              <a:rPr lang="en-US" sz="1900" dirty="0">
                <a:latin typeface="Arial" pitchFamily="34" charset="0"/>
                <a:cs typeface="Arial" pitchFamily="34" charset="0"/>
              </a:rPr>
              <a:t> </a:t>
            </a:r>
            <a:r>
              <a:rPr lang="en-US" sz="1900" dirty="0" err="1">
                <a:latin typeface="Arial" pitchFamily="34" charset="0"/>
                <a:cs typeface="Arial" pitchFamily="34" charset="0"/>
              </a:rPr>
              <a:t>ээлжит</a:t>
            </a:r>
            <a:r>
              <a:rPr lang="en-US" sz="1900" dirty="0">
                <a:latin typeface="Arial" pitchFamily="34" charset="0"/>
                <a:cs typeface="Arial" pitchFamily="34" charset="0"/>
              </a:rPr>
              <a:t> 10 </a:t>
            </a:r>
            <a:r>
              <a:rPr lang="en-US" sz="1900" dirty="0" err="1">
                <a:latin typeface="Arial" pitchFamily="34" charset="0"/>
                <a:cs typeface="Arial" pitchFamily="34" charset="0"/>
              </a:rPr>
              <a:t>дугаар</a:t>
            </a:r>
            <a:r>
              <a:rPr lang="en-US" sz="1900" dirty="0">
                <a:latin typeface="Arial" pitchFamily="34" charset="0"/>
                <a:cs typeface="Arial" pitchFamily="34" charset="0"/>
              </a:rPr>
              <a:t> </a:t>
            </a:r>
            <a:r>
              <a:rPr lang="en-US" sz="1900" dirty="0" err="1">
                <a:latin typeface="Arial" pitchFamily="34" charset="0"/>
                <a:cs typeface="Arial" pitchFamily="34" charset="0"/>
              </a:rPr>
              <a:t>хуралдаанаар</a:t>
            </a:r>
            <a:r>
              <a:rPr lang="en-US" sz="1900" dirty="0">
                <a:latin typeface="Arial" pitchFamily="34" charset="0"/>
                <a:cs typeface="Arial" pitchFamily="34" charset="0"/>
              </a:rPr>
              <a:t> </a:t>
            </a:r>
            <a:r>
              <a:rPr lang="en-US" sz="1900" dirty="0" err="1">
                <a:latin typeface="Arial" pitchFamily="34" charset="0"/>
                <a:cs typeface="Arial" pitchFamily="34" charset="0"/>
              </a:rPr>
              <a:t>Улаанбаатар</a:t>
            </a:r>
            <a:r>
              <a:rPr lang="en-US" sz="1900" dirty="0">
                <a:latin typeface="Arial" pitchFamily="34" charset="0"/>
                <a:cs typeface="Arial" pitchFamily="34" charset="0"/>
              </a:rPr>
              <a:t> - </a:t>
            </a:r>
            <a:r>
              <a:rPr lang="en-US" sz="1900" dirty="0" err="1">
                <a:latin typeface="Arial" pitchFamily="34" charset="0"/>
                <a:cs typeface="Arial" pitchFamily="34" charset="0"/>
              </a:rPr>
              <a:t>Дархан</a:t>
            </a:r>
            <a:r>
              <a:rPr lang="en-US" sz="1900" dirty="0">
                <a:latin typeface="Arial" pitchFamily="34" charset="0"/>
                <a:cs typeface="Arial" pitchFamily="34" charset="0"/>
              </a:rPr>
              <a:t> </a:t>
            </a:r>
            <a:r>
              <a:rPr lang="en-US" sz="1900" dirty="0" err="1">
                <a:latin typeface="Arial" pitchFamily="34" charset="0"/>
                <a:cs typeface="Arial" pitchFamily="34" charset="0"/>
              </a:rPr>
              <a:t>чиглэлийн</a:t>
            </a:r>
            <a:r>
              <a:rPr lang="en-US" sz="1900" dirty="0">
                <a:latin typeface="Arial" pitchFamily="34" charset="0"/>
                <a:cs typeface="Arial" pitchFamily="34" charset="0"/>
              </a:rPr>
              <a:t> </a:t>
            </a:r>
            <a:r>
              <a:rPr lang="en-US" sz="1900" dirty="0" err="1">
                <a:latin typeface="Arial" pitchFamily="34" charset="0"/>
                <a:cs typeface="Arial" pitchFamily="34" charset="0"/>
              </a:rPr>
              <a:t>авто</a:t>
            </a:r>
            <a:r>
              <a:rPr lang="en-US" sz="1900" dirty="0">
                <a:latin typeface="Arial" pitchFamily="34" charset="0"/>
                <a:cs typeface="Arial" pitchFamily="34" charset="0"/>
              </a:rPr>
              <a:t> </a:t>
            </a:r>
            <a:r>
              <a:rPr lang="en-US" sz="1900" dirty="0" err="1">
                <a:latin typeface="Arial" pitchFamily="34" charset="0"/>
                <a:cs typeface="Arial" pitchFamily="34" charset="0"/>
              </a:rPr>
              <a:t>замыг</a:t>
            </a:r>
            <a:r>
              <a:rPr lang="en-US" sz="1900" dirty="0">
                <a:latin typeface="Arial" pitchFamily="34" charset="0"/>
                <a:cs typeface="Arial" pitchFamily="34" charset="0"/>
              </a:rPr>
              <a:t> 4 </a:t>
            </a:r>
            <a:r>
              <a:rPr lang="en-US" sz="1900" dirty="0" err="1">
                <a:latin typeface="Arial" pitchFamily="34" charset="0"/>
                <a:cs typeface="Arial" pitchFamily="34" charset="0"/>
              </a:rPr>
              <a:t>эгнээ</a:t>
            </a:r>
            <a:r>
              <a:rPr lang="en-US" sz="1900" dirty="0">
                <a:latin typeface="Arial" pitchFamily="34" charset="0"/>
                <a:cs typeface="Arial" pitchFamily="34" charset="0"/>
              </a:rPr>
              <a:t> </a:t>
            </a:r>
            <a:r>
              <a:rPr lang="en-US" sz="1900" dirty="0" err="1">
                <a:latin typeface="Arial" pitchFamily="34" charset="0"/>
                <a:cs typeface="Arial" pitchFamily="34" charset="0"/>
              </a:rPr>
              <a:t>зорчих</a:t>
            </a:r>
            <a:r>
              <a:rPr lang="en-US" sz="1900" dirty="0">
                <a:latin typeface="Arial" pitchFamily="34" charset="0"/>
                <a:cs typeface="Arial" pitchFamily="34" charset="0"/>
              </a:rPr>
              <a:t> </a:t>
            </a:r>
            <a:r>
              <a:rPr lang="en-US" sz="1900" dirty="0" err="1">
                <a:latin typeface="Arial" pitchFamily="34" charset="0"/>
                <a:cs typeface="Arial" pitchFamily="34" charset="0"/>
              </a:rPr>
              <a:t>хэсэгтэй</a:t>
            </a:r>
            <a:r>
              <a:rPr lang="en-US" sz="1900" dirty="0">
                <a:latin typeface="Arial" pitchFamily="34" charset="0"/>
                <a:cs typeface="Arial" pitchFamily="34" charset="0"/>
              </a:rPr>
              <a:t> </a:t>
            </a:r>
            <a:r>
              <a:rPr lang="en-US" sz="1900" dirty="0" err="1">
                <a:latin typeface="Arial" pitchFamily="34" charset="0"/>
                <a:cs typeface="Arial" pitchFamily="34" charset="0"/>
              </a:rPr>
              <a:t>болгон</a:t>
            </a:r>
            <a:r>
              <a:rPr lang="en-US" sz="1900" dirty="0">
                <a:latin typeface="Arial" pitchFamily="34" charset="0"/>
                <a:cs typeface="Arial" pitchFamily="34" charset="0"/>
              </a:rPr>
              <a:t> </a:t>
            </a:r>
            <a:r>
              <a:rPr lang="en-US" sz="1900" dirty="0" err="1">
                <a:latin typeface="Arial" pitchFamily="34" charset="0"/>
                <a:cs typeface="Arial" pitchFamily="34" charset="0"/>
              </a:rPr>
              <a:t>өргөтгөх</a:t>
            </a:r>
            <a:r>
              <a:rPr lang="en-US" sz="1900" dirty="0">
                <a:latin typeface="Arial" pitchFamily="34" charset="0"/>
                <a:cs typeface="Arial" pitchFamily="34" charset="0"/>
              </a:rPr>
              <a:t> </a:t>
            </a:r>
            <a:r>
              <a:rPr lang="en-US" sz="1900" dirty="0" err="1">
                <a:latin typeface="Arial" pitchFamily="34" charset="0"/>
                <a:cs typeface="Arial" pitchFamily="34" charset="0"/>
              </a:rPr>
              <a:t>төсөлд</a:t>
            </a:r>
            <a:r>
              <a:rPr lang="en-US" sz="1900" dirty="0">
                <a:latin typeface="Arial" pitchFamily="34" charset="0"/>
                <a:cs typeface="Arial" pitchFamily="34" charset="0"/>
              </a:rPr>
              <a:t> </a:t>
            </a:r>
            <a:r>
              <a:rPr lang="en-US" sz="1900" dirty="0" err="1">
                <a:latin typeface="Arial" pitchFamily="34" charset="0"/>
                <a:cs typeface="Arial" pitchFamily="34" charset="0"/>
              </a:rPr>
              <a:t>байгаль</a:t>
            </a:r>
            <a:r>
              <a:rPr lang="en-US" sz="1900" dirty="0">
                <a:latin typeface="Arial" pitchFamily="34" charset="0"/>
                <a:cs typeface="Arial" pitchFamily="34" charset="0"/>
              </a:rPr>
              <a:t> </a:t>
            </a:r>
            <a:r>
              <a:rPr lang="en-US" sz="1900" dirty="0" err="1">
                <a:latin typeface="Arial" pitchFamily="34" charset="0"/>
                <a:cs typeface="Arial" pitchFamily="34" charset="0"/>
              </a:rPr>
              <a:t>орчны</a:t>
            </a:r>
            <a:r>
              <a:rPr lang="en-US" sz="1900" dirty="0">
                <a:latin typeface="Arial" pitchFamily="34" charset="0"/>
                <a:cs typeface="Arial" pitchFamily="34" charset="0"/>
              </a:rPr>
              <a:t> </a:t>
            </a:r>
            <a:r>
              <a:rPr lang="en-US" sz="1900" dirty="0" err="1">
                <a:latin typeface="Arial" pitchFamily="34" charset="0"/>
                <a:cs typeface="Arial" pitchFamily="34" charset="0"/>
              </a:rPr>
              <a:t>мэргэжлийн</a:t>
            </a:r>
            <a:r>
              <a:rPr lang="en-US" sz="1900" dirty="0">
                <a:latin typeface="Arial" pitchFamily="34" charset="0"/>
                <a:cs typeface="Arial" pitchFamily="34" charset="0"/>
              </a:rPr>
              <a:t> </a:t>
            </a:r>
            <a:r>
              <a:rPr lang="en-US" sz="1900" dirty="0" err="1">
                <a:latin typeface="Arial" pitchFamily="34" charset="0"/>
                <a:cs typeface="Arial" pitchFamily="34" charset="0"/>
              </a:rPr>
              <a:t>зөвлөх</a:t>
            </a:r>
            <a:r>
              <a:rPr lang="en-US" sz="1900" dirty="0">
                <a:latin typeface="Arial" pitchFamily="34" charset="0"/>
                <a:cs typeface="Arial" pitchFamily="34" charset="0"/>
              </a:rPr>
              <a:t> </a:t>
            </a:r>
            <a:r>
              <a:rPr lang="en-US" sz="1900" dirty="0" err="1">
                <a:latin typeface="Arial" pitchFamily="34" charset="0"/>
                <a:cs typeface="Arial" pitchFamily="34" charset="0"/>
              </a:rPr>
              <a:t>байгууллага</a:t>
            </a:r>
            <a:r>
              <a:rPr lang="en-US" sz="1900" dirty="0">
                <a:latin typeface="Arial" pitchFamily="34" charset="0"/>
                <a:cs typeface="Arial" pitchFamily="34" charset="0"/>
              </a:rPr>
              <a:t> “ЭС И СИ” ХХК-</a:t>
            </a:r>
            <a:r>
              <a:rPr lang="en-US" sz="1900" dirty="0" err="1">
                <a:latin typeface="Arial" pitchFamily="34" charset="0"/>
                <a:cs typeface="Arial" pitchFamily="34" charset="0"/>
              </a:rPr>
              <a:t>ийн</a:t>
            </a:r>
            <a:r>
              <a:rPr lang="en-US" sz="1900" dirty="0">
                <a:latin typeface="Arial" pitchFamily="34" charset="0"/>
                <a:cs typeface="Arial" pitchFamily="34" charset="0"/>
              </a:rPr>
              <a:t> </a:t>
            </a:r>
            <a:r>
              <a:rPr lang="en-US" sz="1900" dirty="0" err="1">
                <a:latin typeface="Arial" pitchFamily="34" charset="0"/>
                <a:cs typeface="Arial" pitchFamily="34" charset="0"/>
              </a:rPr>
              <a:t>хийсэн</a:t>
            </a:r>
            <a:r>
              <a:rPr lang="en-US" sz="1900" dirty="0">
                <a:latin typeface="Arial" pitchFamily="34" charset="0"/>
                <a:cs typeface="Arial" pitchFamily="34" charset="0"/>
              </a:rPr>
              <a:t> </a:t>
            </a:r>
            <a:r>
              <a:rPr lang="en-US" sz="1900" dirty="0" err="1">
                <a:latin typeface="Arial" pitchFamily="34" charset="0"/>
                <a:cs typeface="Arial" pitchFamily="34" charset="0"/>
              </a:rPr>
              <a:t>Байгаль</a:t>
            </a:r>
            <a:r>
              <a:rPr lang="en-US" sz="1900" dirty="0">
                <a:latin typeface="Arial" pitchFamily="34" charset="0"/>
                <a:cs typeface="Arial" pitchFamily="34" charset="0"/>
              </a:rPr>
              <a:t> </a:t>
            </a:r>
            <a:r>
              <a:rPr lang="en-US" sz="1900" dirty="0" err="1">
                <a:latin typeface="Arial" pitchFamily="34" charset="0"/>
                <a:cs typeface="Arial" pitchFamily="34" charset="0"/>
              </a:rPr>
              <a:t>орчны</a:t>
            </a:r>
            <a:r>
              <a:rPr lang="en-US" sz="1900" dirty="0">
                <a:latin typeface="Arial" pitchFamily="34" charset="0"/>
                <a:cs typeface="Arial" pitchFamily="34" charset="0"/>
              </a:rPr>
              <a:t> </a:t>
            </a:r>
            <a:r>
              <a:rPr lang="en-US" sz="1900" dirty="0" err="1">
                <a:latin typeface="Arial" pitchFamily="34" charset="0"/>
                <a:cs typeface="Arial" pitchFamily="34" charset="0"/>
              </a:rPr>
              <a:t>нөлөөллийн</a:t>
            </a:r>
            <a:r>
              <a:rPr lang="en-US" sz="1900" dirty="0">
                <a:latin typeface="Arial" pitchFamily="34" charset="0"/>
                <a:cs typeface="Arial" pitchFamily="34" charset="0"/>
              </a:rPr>
              <a:t> </a:t>
            </a:r>
            <a:r>
              <a:rPr lang="en-US" sz="1900" dirty="0" err="1">
                <a:latin typeface="Arial" pitchFamily="34" charset="0"/>
                <a:cs typeface="Arial" pitchFamily="34" charset="0"/>
              </a:rPr>
              <a:t>нарийвчилсан</a:t>
            </a:r>
            <a:r>
              <a:rPr lang="en-US" sz="1900" dirty="0">
                <a:latin typeface="Arial" pitchFamily="34" charset="0"/>
                <a:cs typeface="Arial" pitchFamily="34" charset="0"/>
              </a:rPr>
              <a:t> </a:t>
            </a:r>
            <a:r>
              <a:rPr lang="en-US" sz="1900" dirty="0" err="1">
                <a:latin typeface="Arial" pitchFamily="34" charset="0"/>
                <a:cs typeface="Arial" pitchFamily="34" charset="0"/>
              </a:rPr>
              <a:t>үнэлгээний</a:t>
            </a:r>
            <a:r>
              <a:rPr lang="en-US" sz="1900" dirty="0">
                <a:latin typeface="Arial" pitchFamily="34" charset="0"/>
                <a:cs typeface="Arial" pitchFamily="34" charset="0"/>
              </a:rPr>
              <a:t> </a:t>
            </a:r>
            <a:r>
              <a:rPr lang="en-US" sz="1900" dirty="0" err="1">
                <a:latin typeface="Arial" pitchFamily="34" charset="0"/>
                <a:cs typeface="Arial" pitchFamily="34" charset="0"/>
              </a:rPr>
              <a:t>тайланг</a:t>
            </a:r>
            <a:r>
              <a:rPr lang="en-US" sz="1900" dirty="0">
                <a:latin typeface="Arial" pitchFamily="34" charset="0"/>
                <a:cs typeface="Arial" pitchFamily="34" charset="0"/>
              </a:rPr>
              <a:t> </a:t>
            </a:r>
            <a:r>
              <a:rPr lang="en-US" sz="1900" dirty="0" err="1">
                <a:latin typeface="Arial" pitchFamily="34" charset="0"/>
                <a:cs typeface="Arial" pitchFamily="34" charset="0"/>
              </a:rPr>
              <a:t>Байгаль</a:t>
            </a:r>
            <a:r>
              <a:rPr lang="en-US" sz="1900" dirty="0">
                <a:latin typeface="Arial" pitchFamily="34" charset="0"/>
                <a:cs typeface="Arial" pitchFamily="34" charset="0"/>
              </a:rPr>
              <a:t> </a:t>
            </a:r>
            <a:r>
              <a:rPr lang="en-US" sz="1900" dirty="0" err="1">
                <a:latin typeface="Arial" pitchFamily="34" charset="0"/>
                <a:cs typeface="Arial" pitchFamily="34" charset="0"/>
              </a:rPr>
              <a:t>орчны</a:t>
            </a:r>
            <a:r>
              <a:rPr lang="en-US" sz="1900" dirty="0">
                <a:latin typeface="Arial" pitchFamily="34" charset="0"/>
                <a:cs typeface="Arial" pitchFamily="34" charset="0"/>
              </a:rPr>
              <a:t> </a:t>
            </a:r>
            <a:r>
              <a:rPr lang="en-US" sz="1900" dirty="0" err="1">
                <a:latin typeface="Arial" pitchFamily="34" charset="0"/>
                <a:cs typeface="Arial" pitchFamily="34" charset="0"/>
              </a:rPr>
              <a:t>үнэлгээний</a:t>
            </a:r>
            <a:r>
              <a:rPr lang="en-US" sz="1900" dirty="0">
                <a:latin typeface="Arial" pitchFamily="34" charset="0"/>
                <a:cs typeface="Arial" pitchFamily="34" charset="0"/>
              </a:rPr>
              <a:t> </a:t>
            </a:r>
            <a:r>
              <a:rPr lang="en-US" sz="1900" dirty="0" err="1">
                <a:latin typeface="Arial" pitchFamily="34" charset="0"/>
                <a:cs typeface="Arial" pitchFamily="34" charset="0"/>
              </a:rPr>
              <a:t>зөвлөх</a:t>
            </a:r>
            <a:r>
              <a:rPr lang="en-US" sz="1900" dirty="0">
                <a:latin typeface="Arial" pitchFamily="34" charset="0"/>
                <a:cs typeface="Arial" pitchFamily="34" charset="0"/>
              </a:rPr>
              <a:t> </a:t>
            </a:r>
            <a:r>
              <a:rPr lang="en-US" sz="1900" dirty="0" err="1">
                <a:latin typeface="Arial" pitchFamily="34" charset="0"/>
                <a:cs typeface="Arial" pitchFamily="34" charset="0"/>
              </a:rPr>
              <a:t>Д.Даваамаа</a:t>
            </a:r>
            <a:r>
              <a:rPr lang="en-US" sz="1900" dirty="0">
                <a:latin typeface="Arial" pitchFamily="34" charset="0"/>
                <a:cs typeface="Arial" pitchFamily="34" charset="0"/>
              </a:rPr>
              <a:t> </a:t>
            </a:r>
            <a:r>
              <a:rPr lang="en-US" sz="1900" dirty="0" err="1">
                <a:latin typeface="Arial" pitchFamily="34" charset="0"/>
                <a:cs typeface="Arial" pitchFamily="34" charset="0"/>
              </a:rPr>
              <a:t>танилцуулж</a:t>
            </a:r>
            <a:r>
              <a:rPr lang="en-US" sz="1900" dirty="0">
                <a:latin typeface="Arial" pitchFamily="34" charset="0"/>
                <a:cs typeface="Arial" pitchFamily="34" charset="0"/>
              </a:rPr>
              <a:t>, </a:t>
            </a:r>
            <a:r>
              <a:rPr lang="en-US" sz="1900" dirty="0" err="1">
                <a:latin typeface="Arial" pitchFamily="34" charset="0"/>
                <a:cs typeface="Arial" pitchFamily="34" charset="0"/>
              </a:rPr>
              <a:t>Төлөөлөгчид</a:t>
            </a:r>
            <a:r>
              <a:rPr lang="en-US" sz="1900" dirty="0">
                <a:latin typeface="Arial" pitchFamily="34" charset="0"/>
                <a:cs typeface="Arial" pitchFamily="34" charset="0"/>
              </a:rPr>
              <a:t> </a:t>
            </a:r>
            <a:r>
              <a:rPr lang="en-US" sz="1900" dirty="0" err="1">
                <a:latin typeface="Arial" pitchFamily="34" charset="0"/>
                <a:cs typeface="Arial" pitchFamily="34" charset="0"/>
              </a:rPr>
              <a:t>асуулт</a:t>
            </a:r>
            <a:r>
              <a:rPr lang="en-US" sz="1900" dirty="0">
                <a:latin typeface="Arial" pitchFamily="34" charset="0"/>
                <a:cs typeface="Arial" pitchFamily="34" charset="0"/>
              </a:rPr>
              <a:t> </a:t>
            </a:r>
            <a:r>
              <a:rPr lang="en-US" sz="1900" dirty="0" err="1">
                <a:latin typeface="Arial" pitchFamily="34" charset="0"/>
                <a:cs typeface="Arial" pitchFamily="34" charset="0"/>
              </a:rPr>
              <a:t>тавьж</a:t>
            </a:r>
            <a:r>
              <a:rPr lang="en-US" sz="1900" dirty="0">
                <a:latin typeface="Arial" pitchFamily="34" charset="0"/>
                <a:cs typeface="Arial" pitchFamily="34" charset="0"/>
              </a:rPr>
              <a:t>, </a:t>
            </a:r>
            <a:r>
              <a:rPr lang="en-US" sz="1900" dirty="0" err="1">
                <a:latin typeface="Arial" pitchFamily="34" charset="0"/>
                <a:cs typeface="Arial" pitchFamily="34" charset="0"/>
              </a:rPr>
              <a:t>хариулт</a:t>
            </a:r>
            <a:r>
              <a:rPr lang="en-US" sz="1900" dirty="0">
                <a:latin typeface="Arial" pitchFamily="34" charset="0"/>
                <a:cs typeface="Arial" pitchFamily="34" charset="0"/>
              </a:rPr>
              <a:t> </a:t>
            </a:r>
            <a:r>
              <a:rPr lang="en-US" sz="1900" dirty="0" err="1">
                <a:latin typeface="Arial" pitchFamily="34" charset="0"/>
                <a:cs typeface="Arial" pitchFamily="34" charset="0"/>
              </a:rPr>
              <a:t>авч</a:t>
            </a:r>
            <a:r>
              <a:rPr lang="en-US" sz="1900" dirty="0">
                <a:latin typeface="Arial" pitchFamily="34" charset="0"/>
                <a:cs typeface="Arial" pitchFamily="34" charset="0"/>
              </a:rPr>
              <a:t>, </a:t>
            </a:r>
            <a:r>
              <a:rPr lang="en-US" sz="1900" dirty="0" err="1">
                <a:latin typeface="Arial" pitchFamily="34" charset="0"/>
                <a:cs typeface="Arial" pitchFamily="34" charset="0"/>
              </a:rPr>
              <a:t>санал</a:t>
            </a:r>
            <a:r>
              <a:rPr lang="en-US" sz="1900" dirty="0">
                <a:latin typeface="Arial" pitchFamily="34" charset="0"/>
                <a:cs typeface="Arial" pitchFamily="34" charset="0"/>
              </a:rPr>
              <a:t> </a:t>
            </a:r>
            <a:r>
              <a:rPr lang="en-US" sz="1900" dirty="0" err="1">
                <a:latin typeface="Arial" pitchFamily="34" charset="0"/>
                <a:cs typeface="Arial" pitchFamily="34" charset="0"/>
              </a:rPr>
              <a:t>бодлоо</a:t>
            </a:r>
            <a:r>
              <a:rPr lang="en-US" sz="1900" dirty="0">
                <a:latin typeface="Arial" pitchFamily="34" charset="0"/>
                <a:cs typeface="Arial" pitchFamily="34" charset="0"/>
              </a:rPr>
              <a:t> </a:t>
            </a:r>
            <a:r>
              <a:rPr lang="en-US" sz="1900" dirty="0" err="1">
                <a:latin typeface="Arial" pitchFamily="34" charset="0"/>
                <a:cs typeface="Arial" pitchFamily="34" charset="0"/>
              </a:rPr>
              <a:t>хэлж</a:t>
            </a:r>
            <a:r>
              <a:rPr lang="en-US" sz="1900" dirty="0">
                <a:latin typeface="Arial" pitchFamily="34" charset="0"/>
                <a:cs typeface="Arial" pitchFamily="34" charset="0"/>
              </a:rPr>
              <a:t>, </a:t>
            </a:r>
            <a:r>
              <a:rPr lang="en-US" sz="1900" dirty="0" err="1">
                <a:latin typeface="Arial" pitchFamily="34" charset="0"/>
                <a:cs typeface="Arial" pitchFamily="34" charset="0"/>
              </a:rPr>
              <a:t>Байгаль</a:t>
            </a:r>
            <a:r>
              <a:rPr lang="en-US" sz="1900" dirty="0">
                <a:latin typeface="Arial" pitchFamily="34" charset="0"/>
                <a:cs typeface="Arial" pitchFamily="34" charset="0"/>
              </a:rPr>
              <a:t> </a:t>
            </a:r>
            <a:r>
              <a:rPr lang="en-US" sz="1900" dirty="0" err="1">
                <a:latin typeface="Arial" pitchFamily="34" charset="0"/>
                <a:cs typeface="Arial" pitchFamily="34" charset="0"/>
              </a:rPr>
              <a:t>орчны</a:t>
            </a:r>
            <a:r>
              <a:rPr lang="en-US" sz="1900" dirty="0">
                <a:latin typeface="Arial" pitchFamily="34" charset="0"/>
                <a:cs typeface="Arial" pitchFamily="34" charset="0"/>
              </a:rPr>
              <a:t> </a:t>
            </a:r>
            <a:r>
              <a:rPr lang="en-US" sz="1900" dirty="0" err="1">
                <a:latin typeface="Arial" pitchFamily="34" charset="0"/>
                <a:cs typeface="Arial" pitchFamily="34" charset="0"/>
              </a:rPr>
              <a:t>нөлөөллийн</a:t>
            </a:r>
            <a:r>
              <a:rPr lang="en-US" sz="1900" dirty="0">
                <a:latin typeface="Arial" pitchFamily="34" charset="0"/>
                <a:cs typeface="Arial" pitchFamily="34" charset="0"/>
              </a:rPr>
              <a:t> </a:t>
            </a:r>
            <a:r>
              <a:rPr lang="en-US" sz="1900" dirty="0" err="1">
                <a:latin typeface="Arial" pitchFamily="34" charset="0"/>
                <a:cs typeface="Arial" pitchFamily="34" charset="0"/>
              </a:rPr>
              <a:t>нарийвчилсан</a:t>
            </a:r>
            <a:r>
              <a:rPr lang="en-US" sz="1900" dirty="0">
                <a:latin typeface="Arial" pitchFamily="34" charset="0"/>
                <a:cs typeface="Arial" pitchFamily="34" charset="0"/>
              </a:rPr>
              <a:t> </a:t>
            </a:r>
            <a:r>
              <a:rPr lang="en-US" sz="1900" dirty="0" err="1">
                <a:latin typeface="Arial" pitchFamily="34" charset="0"/>
                <a:cs typeface="Arial" pitchFamily="34" charset="0"/>
              </a:rPr>
              <a:t>үнэлгээний</a:t>
            </a:r>
            <a:r>
              <a:rPr lang="en-US" sz="1900" dirty="0">
                <a:latin typeface="Arial" pitchFamily="34" charset="0"/>
                <a:cs typeface="Arial" pitchFamily="34" charset="0"/>
              </a:rPr>
              <a:t> </a:t>
            </a:r>
            <a:r>
              <a:rPr lang="en-US" sz="1900" dirty="0" err="1">
                <a:latin typeface="Arial" pitchFamily="34" charset="0"/>
                <a:cs typeface="Arial" pitchFamily="34" charset="0"/>
              </a:rPr>
              <a:t>тайланг</a:t>
            </a:r>
            <a:r>
              <a:rPr lang="en-US" sz="1900" dirty="0">
                <a:latin typeface="Arial" pitchFamily="34" charset="0"/>
                <a:cs typeface="Arial" pitchFamily="34" charset="0"/>
              </a:rPr>
              <a:t> </a:t>
            </a:r>
            <a:r>
              <a:rPr lang="mn-MN" sz="1900" dirty="0">
                <a:latin typeface="Arial" pitchFamily="34" charset="0"/>
                <a:cs typeface="Arial" pitchFamily="34" charset="0"/>
              </a:rPr>
              <a:t>дэмжиж уламжиллаа.</a:t>
            </a:r>
            <a:endParaRPr lang="en-US" sz="1900" dirty="0">
              <a:latin typeface="Arial" pitchFamily="34" charset="0"/>
              <a:cs typeface="Arial" pitchFamily="34" charset="0"/>
            </a:endParaRPr>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67200" y="4144487"/>
            <a:ext cx="3823639" cy="2548470"/>
          </a:xfrm>
        </p:spPr>
      </p:pic>
    </p:spTree>
    <p:extLst>
      <p:ext uri="{BB962C8B-B14F-4D97-AF65-F5344CB8AC3E}">
        <p14:creationId xmlns:p14="http://schemas.microsoft.com/office/powerpoint/2010/main" val="2561147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62300" y="5410200"/>
            <a:ext cx="2362200" cy="457200"/>
          </a:xfrm>
        </p:spPr>
        <p:txBody>
          <a:bodyPr>
            <a:normAutofit fontScale="47500" lnSpcReduction="20000"/>
          </a:bodyPr>
          <a:lstStyle/>
          <a:p>
            <a:pPr algn="l"/>
            <a:r>
              <a:rPr lang="mn-MN" dirty="0" smtClean="0">
                <a:solidFill>
                  <a:schemeClr val="bg1"/>
                </a:solidFill>
              </a:rPr>
              <a:t>201</a:t>
            </a:r>
            <a:r>
              <a:rPr lang="en-US" dirty="0" smtClean="0">
                <a:solidFill>
                  <a:schemeClr val="bg1"/>
                </a:solidFill>
              </a:rPr>
              <a:t>2015620201</a:t>
            </a:r>
            <a:r>
              <a:rPr lang="mn-MN" dirty="0" smtClean="0">
                <a:solidFill>
                  <a:schemeClr val="bg1"/>
                </a:solidFill>
              </a:rPr>
              <a:t>4.12.12</a:t>
            </a:r>
            <a:endParaRPr lang="en-US" dirty="0">
              <a:solidFill>
                <a:schemeClr val="bg1"/>
              </a:solidFill>
            </a:endParaRPr>
          </a:p>
        </p:txBody>
      </p:sp>
      <p:sp>
        <p:nvSpPr>
          <p:cNvPr id="5" name="Rectangle 4"/>
          <p:cNvSpPr/>
          <p:nvPr/>
        </p:nvSpPr>
        <p:spPr>
          <a:xfrm>
            <a:off x="762000" y="2286000"/>
            <a:ext cx="7162800" cy="2308324"/>
          </a:xfrm>
          <a:prstGeom prst="rect">
            <a:avLst/>
          </a:prstGeom>
        </p:spPr>
        <p:txBody>
          <a:bodyPr wrap="square">
            <a:spAutoFit/>
          </a:bodyPr>
          <a:lstStyle/>
          <a:p>
            <a:pPr algn="ctr"/>
            <a:r>
              <a:rPr lang="mn-MN" sz="3600" b="1" i="1" dirty="0" smtClean="0">
                <a:effectLst>
                  <a:outerShdw blurRad="38100" dist="38100" dir="2700000" algn="tl">
                    <a:srgbClr val="000000">
                      <a:alpha val="43137"/>
                    </a:srgbClr>
                  </a:outerShdw>
                </a:effectLst>
                <a:latin typeface="Arial" pitchFamily="34" charset="0"/>
                <a:cs typeface="Arial" pitchFamily="34" charset="0"/>
              </a:rPr>
              <a:t>ДАРХАН СУМЫН ИТХ, </a:t>
            </a:r>
          </a:p>
          <a:p>
            <a:pPr algn="ctr"/>
            <a:r>
              <a:rPr lang="mn-MN" sz="3600" b="1" i="1" dirty="0" smtClean="0">
                <a:effectLst>
                  <a:outerShdw blurRad="38100" dist="38100" dir="2700000" algn="tl">
                    <a:srgbClr val="000000">
                      <a:alpha val="43137"/>
                    </a:srgbClr>
                  </a:outerShdw>
                </a:effectLst>
                <a:latin typeface="Arial" pitchFamily="34" charset="0"/>
                <a:cs typeface="Arial" pitchFamily="34" charset="0"/>
              </a:rPr>
              <a:t>ТҮҮНИЙ ТЭРГҮҮЛЭГЧДЭЭС ХЭРЭГЖҮҮЛСЭН АЖЛЫН ТАЙЛАН </a:t>
            </a:r>
            <a:endParaRPr lang="en-US" sz="3600" b="1" i="1" dirty="0">
              <a:effectLst>
                <a:outerShdw blurRad="38100" dist="38100" dir="2700000" algn="tl">
                  <a:srgbClr val="000000">
                    <a:alpha val="43137"/>
                  </a:srgbClr>
                </a:outerShdw>
              </a:effectLst>
              <a:latin typeface="Arial" pitchFamily="34" charset="0"/>
              <a:cs typeface="Arial" pitchFamily="34" charset="0"/>
            </a:endParaRPr>
          </a:p>
        </p:txBody>
      </p:sp>
      <p:sp>
        <p:nvSpPr>
          <p:cNvPr id="6" name="Rectangle 5"/>
          <p:cNvSpPr/>
          <p:nvPr/>
        </p:nvSpPr>
        <p:spPr>
          <a:xfrm>
            <a:off x="3162300" y="5410200"/>
            <a:ext cx="2552700" cy="523220"/>
          </a:xfrm>
          <a:prstGeom prst="rect">
            <a:avLst/>
          </a:prstGeom>
        </p:spPr>
        <p:txBody>
          <a:bodyPr wrap="square">
            <a:spAutoFit/>
          </a:bodyPr>
          <a:lstStyle/>
          <a:p>
            <a:pPr algn="ctr"/>
            <a:r>
              <a:rPr lang="en-US" sz="2800" b="1" i="1" dirty="0" smtClean="0">
                <a:effectLst>
                  <a:outerShdw blurRad="38100" dist="38100" dir="2700000" algn="tl">
                    <a:srgbClr val="000000">
                      <a:alpha val="43137"/>
                    </a:srgbClr>
                  </a:outerShdw>
                </a:effectLst>
                <a:latin typeface="Arial" pitchFamily="34" charset="0"/>
                <a:cs typeface="Arial" pitchFamily="34" charset="0"/>
              </a:rPr>
              <a:t>2019</a:t>
            </a:r>
            <a:r>
              <a:rPr lang="mn-MN" sz="2800" b="1" i="1" dirty="0" smtClean="0">
                <a:effectLst>
                  <a:outerShdw blurRad="38100" dist="38100" dir="2700000" algn="tl">
                    <a:srgbClr val="000000">
                      <a:alpha val="43137"/>
                    </a:srgbClr>
                  </a:outerShdw>
                </a:effectLst>
                <a:latin typeface="Arial" pitchFamily="34" charset="0"/>
                <a:cs typeface="Arial" pitchFamily="34" charset="0"/>
              </a:rPr>
              <a:t>.12.0</a:t>
            </a:r>
            <a:r>
              <a:rPr lang="en-US" sz="2800" b="1" i="1" dirty="0" smtClean="0">
                <a:effectLst>
                  <a:outerShdw blurRad="38100" dist="38100" dir="2700000" algn="tl">
                    <a:srgbClr val="000000">
                      <a:alpha val="43137"/>
                    </a:srgbClr>
                  </a:outerShdw>
                </a:effectLst>
                <a:latin typeface="Arial" pitchFamily="34" charset="0"/>
                <a:cs typeface="Arial" pitchFamily="34" charset="0"/>
              </a:rPr>
              <a:t>5</a:t>
            </a:r>
            <a:endParaRPr lang="en-US" sz="2800" b="1" i="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28600" y="2743200"/>
            <a:ext cx="8382000" cy="1470025"/>
          </a:xfrm>
        </p:spPr>
        <p:txBody>
          <a:bodyPr>
            <a:noAutofit/>
          </a:bodyPr>
          <a:lstStyle/>
          <a:p>
            <a:r>
              <a:rPr lang="mn-MN" sz="5000" dirty="0" smtClean="0">
                <a:latin typeface="Arial" pitchFamily="34" charset="0"/>
                <a:cs typeface="Arial" pitchFamily="34" charset="0"/>
              </a:rPr>
              <a:t>ИТХ-ын</a:t>
            </a:r>
            <a:br>
              <a:rPr lang="mn-MN" sz="5000" dirty="0" smtClean="0">
                <a:latin typeface="Arial" pitchFamily="34" charset="0"/>
                <a:cs typeface="Arial" pitchFamily="34" charset="0"/>
              </a:rPr>
            </a:br>
            <a:r>
              <a:rPr lang="mn-MN" sz="5000" dirty="0" smtClean="0">
                <a:latin typeface="Arial" pitchFamily="34" charset="0"/>
                <a:cs typeface="Arial" pitchFamily="34" charset="0"/>
              </a:rPr>
              <a:t>Тэргүүлэгчдийн хуралдаан </a:t>
            </a:r>
            <a:endParaRPr lang="en-US" sz="5000" dirty="0">
              <a:latin typeface="Arial" pitchFamily="34" charset="0"/>
              <a:cs typeface="Arial" pitchFamily="34" charset="0"/>
            </a:endParaRPr>
          </a:p>
        </p:txBody>
      </p:sp>
    </p:spTree>
    <p:extLst>
      <p:ext uri="{BB962C8B-B14F-4D97-AF65-F5344CB8AC3E}">
        <p14:creationId xmlns:p14="http://schemas.microsoft.com/office/powerpoint/2010/main" val="8776198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95400"/>
            <a:ext cx="8001000" cy="2057400"/>
          </a:xfrm>
        </p:spPr>
        <p:txBody>
          <a:bodyPr>
            <a:normAutofit/>
          </a:bodyPr>
          <a:lstStyle/>
          <a:p>
            <a:pPr algn="just"/>
            <a:r>
              <a:rPr lang="mn-MN" b="0" dirty="0" smtClean="0">
                <a:latin typeface="Arial" pitchFamily="34" charset="0"/>
                <a:cs typeface="Arial" pitchFamily="34" charset="0"/>
              </a:rPr>
              <a:t>Дархан </a:t>
            </a:r>
            <a:r>
              <a:rPr lang="mn-MN" b="0" dirty="0">
                <a:latin typeface="Arial" pitchFamily="34" charset="0"/>
                <a:cs typeface="Arial" pitchFamily="34" charset="0"/>
              </a:rPr>
              <a:t>сумын ИТХ-ын </a:t>
            </a:r>
            <a:r>
              <a:rPr lang="mn-MN" b="0" dirty="0" smtClean="0">
                <a:latin typeface="Arial" pitchFamily="34" charset="0"/>
                <a:cs typeface="Arial" pitchFamily="34" charset="0"/>
              </a:rPr>
              <a:t>Тэргүүлэгчдийн </a:t>
            </a:r>
            <a:r>
              <a:rPr lang="mn-MN" b="0" dirty="0">
                <a:latin typeface="Arial" pitchFamily="34" charset="0"/>
                <a:cs typeface="Arial" pitchFamily="34" charset="0"/>
              </a:rPr>
              <a:t>хуралдаан 201</a:t>
            </a:r>
            <a:r>
              <a:rPr lang="en-US" b="0" dirty="0">
                <a:latin typeface="Arial" pitchFamily="34" charset="0"/>
                <a:cs typeface="Arial" pitchFamily="34" charset="0"/>
              </a:rPr>
              <a:t>9 </a:t>
            </a:r>
            <a:r>
              <a:rPr lang="mn-MN" b="0" dirty="0">
                <a:latin typeface="Arial" pitchFamily="34" charset="0"/>
                <a:cs typeface="Arial" pitchFamily="34" charset="0"/>
              </a:rPr>
              <a:t> онд </a:t>
            </a:r>
            <a:r>
              <a:rPr lang="en-US" b="0" dirty="0">
                <a:latin typeface="Arial" pitchFamily="34" charset="0"/>
                <a:cs typeface="Arial" pitchFamily="34" charset="0"/>
              </a:rPr>
              <a:t>12 </a:t>
            </a:r>
            <a:r>
              <a:rPr lang="mn-MN" b="0" dirty="0">
                <a:latin typeface="Arial" pitchFamily="34" charset="0"/>
                <a:cs typeface="Arial" pitchFamily="34" charset="0"/>
              </a:rPr>
              <a:t>удаа хуралдаж, давхардсан тоогоор </a:t>
            </a:r>
            <a:r>
              <a:rPr lang="en-US" b="0" dirty="0">
                <a:latin typeface="Arial" pitchFamily="34" charset="0"/>
                <a:cs typeface="Arial" pitchFamily="34" charset="0"/>
              </a:rPr>
              <a:t>45</a:t>
            </a:r>
            <a:r>
              <a:rPr lang="mn-MN" b="0" dirty="0">
                <a:latin typeface="Arial" pitchFamily="34" charset="0"/>
                <a:cs typeface="Arial" pitchFamily="34" charset="0"/>
              </a:rPr>
              <a:t> асуудлыг авч хэлэлцэж, нийт </a:t>
            </a:r>
            <a:r>
              <a:rPr lang="en-US" b="0" dirty="0">
                <a:latin typeface="Arial" pitchFamily="34" charset="0"/>
                <a:cs typeface="Arial" pitchFamily="34" charset="0"/>
              </a:rPr>
              <a:t>39</a:t>
            </a:r>
            <a:r>
              <a:rPr lang="mn-MN" b="0" dirty="0">
                <a:latin typeface="Arial" pitchFamily="34" charset="0"/>
                <a:cs typeface="Arial" pitchFamily="34" charset="0"/>
              </a:rPr>
              <a:t> тогтоол гаргаж, хэрэгжилтийг хангуулж </a:t>
            </a:r>
            <a:r>
              <a:rPr lang="mn-MN" b="0" dirty="0" smtClean="0">
                <a:latin typeface="Arial" pitchFamily="34" charset="0"/>
                <a:cs typeface="Arial" pitchFamily="34" charset="0"/>
              </a:rPr>
              <a:t>ирлээ.</a:t>
            </a:r>
            <a:endParaRPr lang="en-US" b="0" dirty="0">
              <a:latin typeface="Arial" pitchFamily="34" charset="0"/>
              <a:cs typeface="Arial" pitchFamily="34" charset="0"/>
            </a:endParaRPr>
          </a:p>
        </p:txBody>
      </p:sp>
      <p:pic>
        <p:nvPicPr>
          <p:cNvPr id="6" name="Content Placeholder 5"/>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343400" y="3581400"/>
            <a:ext cx="4041775" cy="2694516"/>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28600" y="3581400"/>
            <a:ext cx="4040188" cy="2693458"/>
          </a:xfrm>
        </p:spPr>
      </p:pic>
    </p:spTree>
    <p:extLst>
      <p:ext uri="{BB962C8B-B14F-4D97-AF65-F5344CB8AC3E}">
        <p14:creationId xmlns:p14="http://schemas.microsoft.com/office/powerpoint/2010/main" val="4100209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1142999"/>
            <a:ext cx="3810000" cy="5392831"/>
          </a:xfrm>
        </p:spPr>
      </p:pic>
      <p:pic>
        <p:nvPicPr>
          <p:cNvPr id="5" name="Content Placeholder 4"/>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114800" y="1143000"/>
            <a:ext cx="3886200" cy="5495926"/>
          </a:xfrm>
        </p:spPr>
      </p:pic>
    </p:spTree>
    <p:extLst>
      <p:ext uri="{BB962C8B-B14F-4D97-AF65-F5344CB8AC3E}">
        <p14:creationId xmlns:p14="http://schemas.microsoft.com/office/powerpoint/2010/main" val="21976102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065058"/>
            <a:ext cx="4040188" cy="2693458"/>
          </a:xfrm>
          <a:prstGeom prst="rect">
            <a:avLst/>
          </a:prstGeom>
        </p:spPr>
      </p:pic>
      <p:pic>
        <p:nvPicPr>
          <p:cNvPr id="11"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1075" y="4064658"/>
            <a:ext cx="4041775" cy="2693858"/>
          </a:xfrm>
          <a:prstGeom prst="rect">
            <a:avLst/>
          </a:prstGeom>
        </p:spPr>
      </p:pic>
      <p:pic>
        <p:nvPicPr>
          <p:cNvPr id="6" name="Content Placeholder 5"/>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271074" y="1219200"/>
            <a:ext cx="4041775" cy="2694516"/>
          </a:xfrm>
        </p:spPr>
      </p:pic>
      <p:pic>
        <p:nvPicPr>
          <p:cNvPr id="13" name="Content Placeholder 1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152400" y="1219200"/>
            <a:ext cx="4040188" cy="2693458"/>
          </a:xfrm>
        </p:spPr>
      </p:pic>
    </p:spTree>
    <p:extLst>
      <p:ext uri="{BB962C8B-B14F-4D97-AF65-F5344CB8AC3E}">
        <p14:creationId xmlns:p14="http://schemas.microsoft.com/office/powerpoint/2010/main" val="1483185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419600" y="1295399"/>
            <a:ext cx="3733800" cy="5284975"/>
          </a:xfr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04800" y="1219200"/>
            <a:ext cx="3886200" cy="5500688"/>
          </a:xfrm>
        </p:spPr>
      </p:pic>
    </p:spTree>
    <p:extLst>
      <p:ext uri="{BB962C8B-B14F-4D97-AF65-F5344CB8AC3E}">
        <p14:creationId xmlns:p14="http://schemas.microsoft.com/office/powerpoint/2010/main" val="324941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43400" y="1143000"/>
            <a:ext cx="3962400" cy="5334000"/>
          </a:xfrm>
        </p:spPr>
        <p:txBody>
          <a:bodyPr>
            <a:normAutofit fontScale="77500" lnSpcReduction="20000"/>
          </a:bodyPr>
          <a:lstStyle/>
          <a:p>
            <a:pPr algn="just"/>
            <a:r>
              <a:rPr lang="en-US" b="0" dirty="0" err="1">
                <a:latin typeface="Arial" pitchFamily="34" charset="0"/>
                <a:cs typeface="Arial" pitchFamily="34" charset="0"/>
              </a:rPr>
              <a:t>Дархан</a:t>
            </a:r>
            <a:r>
              <a:rPr lang="en-US" b="0" dirty="0">
                <a:latin typeface="Arial" pitchFamily="34" charset="0"/>
                <a:cs typeface="Arial" pitchFamily="34" charset="0"/>
              </a:rPr>
              <a:t> </a:t>
            </a:r>
            <a:r>
              <a:rPr lang="en-US" b="0" dirty="0" err="1">
                <a:latin typeface="Arial" pitchFamily="34" charset="0"/>
                <a:cs typeface="Arial" pitchFamily="34" charset="0"/>
              </a:rPr>
              <a:t>сумын</a:t>
            </a:r>
            <a:r>
              <a:rPr lang="en-US" b="0" dirty="0">
                <a:latin typeface="Arial" pitchFamily="34" charset="0"/>
                <a:cs typeface="Arial" pitchFamily="34" charset="0"/>
              </a:rPr>
              <a:t> 4 </a:t>
            </a:r>
            <a:r>
              <a:rPr lang="en-US" b="0" dirty="0" err="1">
                <a:latin typeface="Arial" pitchFamily="34" charset="0"/>
                <a:cs typeface="Arial" pitchFamily="34" charset="0"/>
              </a:rPr>
              <a:t>дүгээр</a:t>
            </a:r>
            <a:r>
              <a:rPr lang="en-US" b="0" dirty="0">
                <a:latin typeface="Arial" pitchFamily="34" charset="0"/>
                <a:cs typeface="Arial" pitchFamily="34" charset="0"/>
              </a:rPr>
              <a:t> </a:t>
            </a:r>
            <a:r>
              <a:rPr lang="en-US" b="0" dirty="0" err="1">
                <a:latin typeface="Arial" pitchFamily="34" charset="0"/>
                <a:cs typeface="Arial" pitchFamily="34" charset="0"/>
              </a:rPr>
              <a:t>багийн</a:t>
            </a:r>
            <a:r>
              <a:rPr lang="en-US" b="0" dirty="0">
                <a:latin typeface="Arial" pitchFamily="34" charset="0"/>
                <a:cs typeface="Arial" pitchFamily="34" charset="0"/>
              </a:rPr>
              <a:t>  </a:t>
            </a:r>
            <a:r>
              <a:rPr lang="en-US" b="0" dirty="0" err="1">
                <a:latin typeface="Arial" pitchFamily="34" charset="0"/>
                <a:cs typeface="Arial" pitchFamily="34" charset="0"/>
              </a:rPr>
              <a:t>Дархан</a:t>
            </a:r>
            <a:r>
              <a:rPr lang="en-US" b="0" dirty="0">
                <a:latin typeface="Arial" pitchFamily="34" charset="0"/>
                <a:cs typeface="Arial" pitchFamily="34" charset="0"/>
              </a:rPr>
              <a:t> </a:t>
            </a:r>
            <a:r>
              <a:rPr lang="en-US" b="0" dirty="0" err="1">
                <a:latin typeface="Arial" pitchFamily="34" charset="0"/>
                <a:cs typeface="Arial" pitchFamily="34" charset="0"/>
              </a:rPr>
              <a:t>өртөөний</a:t>
            </a:r>
            <a:r>
              <a:rPr lang="en-US" b="0" dirty="0">
                <a:latin typeface="Arial" pitchFamily="34" charset="0"/>
                <a:cs typeface="Arial" pitchFamily="34" charset="0"/>
              </a:rPr>
              <a:t> </a:t>
            </a:r>
            <a:r>
              <a:rPr lang="en-US" b="0" dirty="0" err="1">
                <a:latin typeface="Arial" pitchFamily="34" charset="0"/>
                <a:cs typeface="Arial" pitchFamily="34" charset="0"/>
              </a:rPr>
              <a:t>орчимд</a:t>
            </a:r>
            <a:r>
              <a:rPr lang="en-US" b="0" dirty="0">
                <a:latin typeface="Arial" pitchFamily="34" charset="0"/>
                <a:cs typeface="Arial" pitchFamily="34" charset="0"/>
              </a:rPr>
              <a:t> </a:t>
            </a:r>
            <a:r>
              <a:rPr lang="en-US" b="0" dirty="0" err="1">
                <a:latin typeface="Arial" pitchFamily="34" charset="0"/>
                <a:cs typeface="Arial" pitchFamily="34" charset="0"/>
              </a:rPr>
              <a:t>үйл</a:t>
            </a:r>
            <a:r>
              <a:rPr lang="en-US" b="0" dirty="0">
                <a:latin typeface="Arial" pitchFamily="34" charset="0"/>
                <a:cs typeface="Arial" pitchFamily="34" charset="0"/>
              </a:rPr>
              <a:t> </a:t>
            </a:r>
            <a:r>
              <a:rPr lang="en-US" b="0" dirty="0" err="1">
                <a:latin typeface="Arial" pitchFamily="34" charset="0"/>
                <a:cs typeface="Arial" pitchFamily="34" charset="0"/>
              </a:rPr>
              <a:t>ажиллагаа</a:t>
            </a:r>
            <a:r>
              <a:rPr lang="en-US" b="0" dirty="0">
                <a:latin typeface="Arial" pitchFamily="34" charset="0"/>
                <a:cs typeface="Arial" pitchFamily="34" charset="0"/>
              </a:rPr>
              <a:t> </a:t>
            </a:r>
            <a:r>
              <a:rPr lang="en-US" b="0" dirty="0" err="1">
                <a:latin typeface="Arial" pitchFamily="34" charset="0"/>
                <a:cs typeface="Arial" pitchFamily="34" charset="0"/>
              </a:rPr>
              <a:t>явуулах</a:t>
            </a:r>
            <a:r>
              <a:rPr lang="en-US" b="0" dirty="0">
                <a:latin typeface="Arial" pitchFamily="34" charset="0"/>
                <a:cs typeface="Arial" pitchFamily="34" charset="0"/>
              </a:rPr>
              <a:t> </a:t>
            </a:r>
            <a:r>
              <a:rPr lang="en-US" b="0" dirty="0" err="1">
                <a:latin typeface="Arial" pitchFamily="34" charset="0"/>
                <a:cs typeface="Arial" pitchFamily="34" charset="0"/>
              </a:rPr>
              <a:t>Худалдааны</a:t>
            </a:r>
            <a:r>
              <a:rPr lang="en-US" b="0" dirty="0">
                <a:latin typeface="Arial" pitchFamily="34" charset="0"/>
                <a:cs typeface="Arial" pitchFamily="34" charset="0"/>
              </a:rPr>
              <a:t> </a:t>
            </a:r>
            <a:r>
              <a:rPr lang="en-US" b="0" dirty="0" err="1">
                <a:latin typeface="Arial" pitchFamily="34" charset="0"/>
                <a:cs typeface="Arial" pitchFamily="34" charset="0"/>
              </a:rPr>
              <a:t>төв</a:t>
            </a:r>
            <a:r>
              <a:rPr lang="mn-MN" b="0" dirty="0">
                <a:latin typeface="Arial" pitchFamily="34" charset="0"/>
                <a:cs typeface="Arial" pitchFamily="34" charset="0"/>
              </a:rPr>
              <a:t>ийн ажиллах журмыг </a:t>
            </a:r>
            <a:r>
              <a:rPr lang="mn-MN" b="0" dirty="0" smtClean="0">
                <a:latin typeface="Arial" pitchFamily="34" charset="0"/>
                <a:cs typeface="Arial" pitchFamily="34" charset="0"/>
              </a:rPr>
              <a:t>батлаж, т</a:t>
            </a:r>
            <a:r>
              <a:rPr lang="en-US" b="0" dirty="0" err="1" smtClean="0">
                <a:latin typeface="Arial" pitchFamily="34" charset="0"/>
                <a:cs typeface="Arial" pitchFamily="34" charset="0"/>
              </a:rPr>
              <a:t>ус</a:t>
            </a:r>
            <a:r>
              <a:rPr lang="en-US" b="0" dirty="0" smtClean="0">
                <a:latin typeface="Arial" pitchFamily="34" charset="0"/>
                <a:cs typeface="Arial" pitchFamily="34" charset="0"/>
              </a:rPr>
              <a:t> </a:t>
            </a:r>
            <a:r>
              <a:rPr lang="en-US" b="0" dirty="0" err="1">
                <a:latin typeface="Arial" pitchFamily="34" charset="0"/>
                <a:cs typeface="Arial" pitchFamily="34" charset="0"/>
              </a:rPr>
              <a:t>худалдааны</a:t>
            </a:r>
            <a:r>
              <a:rPr lang="en-US" b="0" dirty="0">
                <a:latin typeface="Arial" pitchFamily="34" charset="0"/>
                <a:cs typeface="Arial" pitchFamily="34" charset="0"/>
              </a:rPr>
              <a:t> </a:t>
            </a:r>
            <a:r>
              <a:rPr lang="en-US" b="0" dirty="0" err="1">
                <a:latin typeface="Arial" pitchFamily="34" charset="0"/>
                <a:cs typeface="Arial" pitchFamily="34" charset="0"/>
              </a:rPr>
              <a:t>төв</a:t>
            </a:r>
            <a:r>
              <a:rPr lang="en-US" b="0" dirty="0">
                <a:latin typeface="Arial" pitchFamily="34" charset="0"/>
                <a:cs typeface="Arial" pitchFamily="34" charset="0"/>
              </a:rPr>
              <a:t> </a:t>
            </a:r>
            <a:r>
              <a:rPr lang="en-US" b="0" dirty="0" err="1">
                <a:latin typeface="Arial" pitchFamily="34" charset="0"/>
                <a:cs typeface="Arial" pitchFamily="34" charset="0"/>
              </a:rPr>
              <a:t>нь</a:t>
            </a:r>
            <a:r>
              <a:rPr lang="en-US" b="0" dirty="0">
                <a:latin typeface="Arial" pitchFamily="34" charset="0"/>
                <a:cs typeface="Arial" pitchFamily="34" charset="0"/>
              </a:rPr>
              <a:t> </a:t>
            </a:r>
            <a:r>
              <a:rPr lang="en-US" b="0" dirty="0" err="1">
                <a:latin typeface="Arial" pitchFamily="34" charset="0"/>
                <a:cs typeface="Arial" pitchFamily="34" charset="0"/>
              </a:rPr>
              <a:t>өрхийн</a:t>
            </a:r>
            <a:r>
              <a:rPr lang="en-US" b="0" dirty="0">
                <a:latin typeface="Arial" pitchFamily="34" charset="0"/>
                <a:cs typeface="Arial" pitchFamily="34" charset="0"/>
              </a:rPr>
              <a:t> </a:t>
            </a:r>
            <a:r>
              <a:rPr lang="en-US" b="0" dirty="0" err="1">
                <a:latin typeface="Arial" pitchFamily="34" charset="0"/>
                <a:cs typeface="Arial" pitchFamily="34" charset="0"/>
              </a:rPr>
              <a:t>үйлдвэрлэгчдийг</a:t>
            </a:r>
            <a:r>
              <a:rPr lang="en-US" b="0" dirty="0">
                <a:latin typeface="Arial" pitchFamily="34" charset="0"/>
                <a:cs typeface="Arial" pitchFamily="34" charset="0"/>
              </a:rPr>
              <a:t> </a:t>
            </a:r>
            <a:r>
              <a:rPr lang="en-US" b="0" dirty="0" err="1">
                <a:latin typeface="Arial" pitchFamily="34" charset="0"/>
                <a:cs typeface="Arial" pitchFamily="34" charset="0"/>
              </a:rPr>
              <a:t>дэмжих</a:t>
            </a:r>
            <a:r>
              <a:rPr lang="en-US" b="0" dirty="0">
                <a:latin typeface="Arial" pitchFamily="34" charset="0"/>
                <a:cs typeface="Arial" pitchFamily="34" charset="0"/>
              </a:rPr>
              <a:t> </a:t>
            </a:r>
            <a:r>
              <a:rPr lang="en-US" b="0" dirty="0" err="1">
                <a:latin typeface="Arial" pitchFamily="34" charset="0"/>
                <a:cs typeface="Arial" pitchFamily="34" charset="0"/>
              </a:rPr>
              <a:t>замаар</a:t>
            </a:r>
            <a:r>
              <a:rPr lang="en-US" b="0" dirty="0">
                <a:latin typeface="Arial" pitchFamily="34" charset="0"/>
                <a:cs typeface="Arial" pitchFamily="34" charset="0"/>
              </a:rPr>
              <a:t> </a:t>
            </a:r>
            <a:r>
              <a:rPr lang="en-US" b="0" dirty="0" err="1">
                <a:latin typeface="Arial" pitchFamily="34" charset="0"/>
                <a:cs typeface="Arial" pitchFamily="34" charset="0"/>
              </a:rPr>
              <a:t>иргэдэд</a:t>
            </a:r>
            <a:r>
              <a:rPr lang="en-US" b="0" dirty="0">
                <a:latin typeface="Arial" pitchFamily="34" charset="0"/>
                <a:cs typeface="Arial" pitchFamily="34" charset="0"/>
              </a:rPr>
              <a:t> </a:t>
            </a:r>
            <a:r>
              <a:rPr lang="en-US" b="0" dirty="0" err="1">
                <a:latin typeface="Arial" pitchFamily="34" charset="0"/>
                <a:cs typeface="Arial" pitchFamily="34" charset="0"/>
              </a:rPr>
              <a:t>эрүүл</a:t>
            </a:r>
            <a:r>
              <a:rPr lang="en-US" b="0" dirty="0">
                <a:latin typeface="Arial" pitchFamily="34" charset="0"/>
                <a:cs typeface="Arial" pitchFamily="34" charset="0"/>
              </a:rPr>
              <a:t>, </a:t>
            </a:r>
            <a:r>
              <a:rPr lang="en-US" b="0" dirty="0" err="1">
                <a:latin typeface="Arial" pitchFamily="34" charset="0"/>
                <a:cs typeface="Arial" pitchFamily="34" charset="0"/>
              </a:rPr>
              <a:t>аюулгүй</a:t>
            </a:r>
            <a:r>
              <a:rPr lang="en-US" b="0" dirty="0">
                <a:latin typeface="Arial" pitchFamily="34" charset="0"/>
                <a:cs typeface="Arial" pitchFamily="34" charset="0"/>
              </a:rPr>
              <a:t> </a:t>
            </a:r>
            <a:r>
              <a:rPr lang="en-US" b="0" dirty="0" err="1">
                <a:latin typeface="Arial" pitchFamily="34" charset="0"/>
                <a:cs typeface="Arial" pitchFamily="34" charset="0"/>
              </a:rPr>
              <a:t>хүнсний</a:t>
            </a:r>
            <a:r>
              <a:rPr lang="en-US" b="0" dirty="0">
                <a:latin typeface="Arial" pitchFamily="34" charset="0"/>
                <a:cs typeface="Arial" pitchFamily="34" charset="0"/>
              </a:rPr>
              <a:t> </a:t>
            </a:r>
            <a:r>
              <a:rPr lang="en-US" b="0" dirty="0" err="1">
                <a:latin typeface="Arial" pitchFamily="34" charset="0"/>
                <a:cs typeface="Arial" pitchFamily="34" charset="0"/>
              </a:rPr>
              <a:t>бүтээгдэхүүн</a:t>
            </a:r>
            <a:r>
              <a:rPr lang="en-US" b="0" dirty="0">
                <a:latin typeface="Arial" pitchFamily="34" charset="0"/>
                <a:cs typeface="Arial" pitchFamily="34" charset="0"/>
              </a:rPr>
              <a:t> </a:t>
            </a:r>
            <a:r>
              <a:rPr lang="en-US" b="0" dirty="0" err="1">
                <a:latin typeface="Arial" pitchFamily="34" charset="0"/>
                <a:cs typeface="Arial" pitchFamily="34" charset="0"/>
              </a:rPr>
              <a:t>нийлүүлэх</a:t>
            </a:r>
            <a:r>
              <a:rPr lang="en-US" b="0" dirty="0">
                <a:latin typeface="Arial" pitchFamily="34" charset="0"/>
                <a:cs typeface="Arial" pitchFamily="34" charset="0"/>
              </a:rPr>
              <a:t>, </a:t>
            </a:r>
            <a:r>
              <a:rPr lang="en-US" b="0" dirty="0" err="1">
                <a:latin typeface="Arial" pitchFamily="34" charset="0"/>
                <a:cs typeface="Arial" pitchFamily="34" charset="0"/>
              </a:rPr>
              <a:t>иргэдийн</a:t>
            </a:r>
            <a:r>
              <a:rPr lang="en-US" b="0" dirty="0">
                <a:latin typeface="Arial" pitchFamily="34" charset="0"/>
                <a:cs typeface="Arial" pitchFamily="34" charset="0"/>
              </a:rPr>
              <a:t> </a:t>
            </a:r>
            <a:r>
              <a:rPr lang="en-US" b="0" dirty="0" err="1">
                <a:latin typeface="Arial" pitchFamily="34" charset="0"/>
                <a:cs typeface="Arial" pitchFamily="34" charset="0"/>
              </a:rPr>
              <a:t>өрхийн</a:t>
            </a:r>
            <a:r>
              <a:rPr lang="en-US" b="0" dirty="0">
                <a:latin typeface="Arial" pitchFamily="34" charset="0"/>
                <a:cs typeface="Arial" pitchFamily="34" charset="0"/>
              </a:rPr>
              <a:t> </a:t>
            </a:r>
            <a:r>
              <a:rPr lang="en-US" b="0" dirty="0" err="1">
                <a:latin typeface="Arial" pitchFamily="34" charset="0"/>
                <a:cs typeface="Arial" pitchFamily="34" charset="0"/>
              </a:rPr>
              <a:t>орлогыг</a:t>
            </a:r>
            <a:r>
              <a:rPr lang="en-US" b="0" dirty="0">
                <a:latin typeface="Arial" pitchFamily="34" charset="0"/>
                <a:cs typeface="Arial" pitchFamily="34" charset="0"/>
              </a:rPr>
              <a:t> </a:t>
            </a:r>
            <a:r>
              <a:rPr lang="en-US" b="0" dirty="0" err="1">
                <a:latin typeface="Arial" pitchFamily="34" charset="0"/>
                <a:cs typeface="Arial" pitchFamily="34" charset="0"/>
              </a:rPr>
              <a:t>нэмэгдүүлэх</a:t>
            </a:r>
            <a:r>
              <a:rPr lang="en-US" b="0" dirty="0">
                <a:latin typeface="Arial" pitchFamily="34" charset="0"/>
                <a:cs typeface="Arial" pitchFamily="34" charset="0"/>
              </a:rPr>
              <a:t>, </a:t>
            </a:r>
            <a:r>
              <a:rPr lang="en-US" b="0" dirty="0" err="1">
                <a:latin typeface="Arial" pitchFamily="34" charset="0"/>
                <a:cs typeface="Arial" pitchFamily="34" charset="0"/>
              </a:rPr>
              <a:t>шинээр</a:t>
            </a:r>
            <a:r>
              <a:rPr lang="en-US" b="0" dirty="0">
                <a:latin typeface="Arial" pitchFamily="34" charset="0"/>
                <a:cs typeface="Arial" pitchFamily="34" charset="0"/>
              </a:rPr>
              <a:t> </a:t>
            </a:r>
            <a:r>
              <a:rPr lang="en-US" b="0" dirty="0" err="1">
                <a:latin typeface="Arial" pitchFamily="34" charset="0"/>
                <a:cs typeface="Arial" pitchFamily="34" charset="0"/>
              </a:rPr>
              <a:t>ажлын</a:t>
            </a:r>
            <a:r>
              <a:rPr lang="en-US" b="0" dirty="0">
                <a:latin typeface="Arial" pitchFamily="34" charset="0"/>
                <a:cs typeface="Arial" pitchFamily="34" charset="0"/>
              </a:rPr>
              <a:t> </a:t>
            </a:r>
            <a:r>
              <a:rPr lang="en-US" b="0" dirty="0" err="1">
                <a:latin typeface="Arial" pitchFamily="34" charset="0"/>
                <a:cs typeface="Arial" pitchFamily="34" charset="0"/>
              </a:rPr>
              <a:t>байрыг</a:t>
            </a:r>
            <a:r>
              <a:rPr lang="en-US" b="0" dirty="0">
                <a:latin typeface="Arial" pitchFamily="34" charset="0"/>
                <a:cs typeface="Arial" pitchFamily="34" charset="0"/>
              </a:rPr>
              <a:t> </a:t>
            </a:r>
            <a:r>
              <a:rPr lang="en-US" b="0" dirty="0" err="1">
                <a:latin typeface="Arial" pitchFamily="34" charset="0"/>
                <a:cs typeface="Arial" pitchFamily="34" charset="0"/>
              </a:rPr>
              <a:t>бий</a:t>
            </a:r>
            <a:r>
              <a:rPr lang="en-US" b="0" dirty="0">
                <a:latin typeface="Arial" pitchFamily="34" charset="0"/>
                <a:cs typeface="Arial" pitchFamily="34" charset="0"/>
              </a:rPr>
              <a:t> </a:t>
            </a:r>
            <a:r>
              <a:rPr lang="en-US" b="0" dirty="0" err="1">
                <a:latin typeface="Arial" pitchFamily="34" charset="0"/>
                <a:cs typeface="Arial" pitchFamily="34" charset="0"/>
              </a:rPr>
              <a:t>болгох</a:t>
            </a:r>
            <a:r>
              <a:rPr lang="en-US" b="0" dirty="0">
                <a:latin typeface="Arial" pitchFamily="34" charset="0"/>
                <a:cs typeface="Arial" pitchFamily="34" charset="0"/>
              </a:rPr>
              <a:t> </a:t>
            </a:r>
            <a:r>
              <a:rPr lang="en-US" b="0" dirty="0" err="1">
                <a:latin typeface="Arial" pitchFamily="34" charset="0"/>
                <a:cs typeface="Arial" pitchFamily="34" charset="0"/>
              </a:rPr>
              <a:t>зорилгоор</a:t>
            </a:r>
            <a:r>
              <a:rPr lang="en-US" b="0" dirty="0">
                <a:latin typeface="Arial" pitchFamily="34" charset="0"/>
                <a:cs typeface="Arial" pitchFamily="34" charset="0"/>
              </a:rPr>
              <a:t> </a:t>
            </a:r>
            <a:r>
              <a:rPr lang="en-US" b="0" dirty="0" err="1">
                <a:latin typeface="Arial" pitchFamily="34" charset="0"/>
                <a:cs typeface="Arial" pitchFamily="34" charset="0"/>
              </a:rPr>
              <a:t>байгуулагд</a:t>
            </a:r>
            <a:r>
              <a:rPr lang="mn-MN" b="0" dirty="0">
                <a:latin typeface="Arial" pitchFamily="34" charset="0"/>
                <a:cs typeface="Arial" pitchFamily="34" charset="0"/>
              </a:rPr>
              <a:t>сан</a:t>
            </a:r>
            <a:r>
              <a:rPr lang="mn-MN" b="0" dirty="0" smtClean="0">
                <a:latin typeface="Arial" pitchFamily="34" charset="0"/>
                <a:cs typeface="Arial" pitchFamily="34" charset="0"/>
              </a:rPr>
              <a:t>.</a:t>
            </a:r>
            <a:r>
              <a:rPr lang="en-US" b="0" dirty="0">
                <a:latin typeface="Arial" pitchFamily="34" charset="0"/>
                <a:cs typeface="Arial" pitchFamily="34" charset="0"/>
              </a:rPr>
              <a:t> </a:t>
            </a:r>
            <a:r>
              <a:rPr lang="en-US" b="0" dirty="0" err="1">
                <a:latin typeface="Arial" pitchFamily="34" charset="0"/>
                <a:cs typeface="Arial" pitchFamily="34" charset="0"/>
              </a:rPr>
              <a:t>Журмын</a:t>
            </a:r>
            <a:r>
              <a:rPr lang="en-US" b="0" dirty="0">
                <a:latin typeface="Arial" pitchFamily="34" charset="0"/>
                <a:cs typeface="Arial" pitchFamily="34" charset="0"/>
              </a:rPr>
              <a:t> </a:t>
            </a:r>
            <a:r>
              <a:rPr lang="en-US" b="0" dirty="0" err="1">
                <a:latin typeface="Arial" pitchFamily="34" charset="0"/>
                <a:cs typeface="Arial" pitchFamily="34" charset="0"/>
              </a:rPr>
              <a:t>төсөлд</a:t>
            </a:r>
            <a:r>
              <a:rPr lang="en-US" b="0" dirty="0">
                <a:latin typeface="Arial" pitchFamily="34" charset="0"/>
                <a:cs typeface="Arial" pitchFamily="34" charset="0"/>
              </a:rPr>
              <a:t> </a:t>
            </a:r>
            <a:r>
              <a:rPr lang="en-US" b="0" dirty="0" err="1">
                <a:latin typeface="Arial" pitchFamily="34" charset="0"/>
                <a:cs typeface="Arial" pitchFamily="34" charset="0"/>
              </a:rPr>
              <a:t>Худалдааны</a:t>
            </a:r>
            <a:r>
              <a:rPr lang="en-US" b="0" dirty="0">
                <a:latin typeface="Arial" pitchFamily="34" charset="0"/>
                <a:cs typeface="Arial" pitchFamily="34" charset="0"/>
              </a:rPr>
              <a:t> </a:t>
            </a:r>
            <a:r>
              <a:rPr lang="en-US" b="0" dirty="0" err="1">
                <a:latin typeface="Arial" pitchFamily="34" charset="0"/>
                <a:cs typeface="Arial" pitchFamily="34" charset="0"/>
              </a:rPr>
              <a:t>төв</a:t>
            </a:r>
            <a:r>
              <a:rPr lang="en-US" b="0" dirty="0">
                <a:latin typeface="Arial" pitchFamily="34" charset="0"/>
                <a:cs typeface="Arial" pitchFamily="34" charset="0"/>
              </a:rPr>
              <a:t> </a:t>
            </a:r>
            <a:r>
              <a:rPr lang="en-US" b="0" dirty="0" err="1">
                <a:latin typeface="Arial" pitchFamily="34" charset="0"/>
                <a:cs typeface="Arial" pitchFamily="34" charset="0"/>
              </a:rPr>
              <a:t>нь</a:t>
            </a:r>
            <a:r>
              <a:rPr lang="en-US" b="0" dirty="0">
                <a:latin typeface="Arial" pitchFamily="34" charset="0"/>
                <a:cs typeface="Arial" pitchFamily="34" charset="0"/>
              </a:rPr>
              <a:t> </a:t>
            </a:r>
            <a:r>
              <a:rPr lang="en-US" b="0" dirty="0" err="1">
                <a:latin typeface="Arial" pitchFamily="34" charset="0"/>
                <a:cs typeface="Arial" pitchFamily="34" charset="0"/>
              </a:rPr>
              <a:t>өөрийгөө</a:t>
            </a:r>
            <a:r>
              <a:rPr lang="en-US" b="0" dirty="0">
                <a:latin typeface="Arial" pitchFamily="34" charset="0"/>
                <a:cs typeface="Arial" pitchFamily="34" charset="0"/>
              </a:rPr>
              <a:t> </a:t>
            </a:r>
            <a:r>
              <a:rPr lang="en-US" b="0" dirty="0" err="1">
                <a:latin typeface="Arial" pitchFamily="34" charset="0"/>
                <a:cs typeface="Arial" pitchFamily="34" charset="0"/>
              </a:rPr>
              <a:t>санхүүжүүлж</a:t>
            </a:r>
            <a:r>
              <a:rPr lang="en-US" b="0" dirty="0">
                <a:latin typeface="Arial" pitchFamily="34" charset="0"/>
                <a:cs typeface="Arial" pitchFamily="34" charset="0"/>
              </a:rPr>
              <a:t> </a:t>
            </a:r>
            <a:r>
              <a:rPr lang="en-US" b="0" dirty="0" err="1">
                <a:latin typeface="Arial" pitchFamily="34" charset="0"/>
                <a:cs typeface="Arial" pitchFamily="34" charset="0"/>
              </a:rPr>
              <a:t>ажиллах</a:t>
            </a:r>
            <a:r>
              <a:rPr lang="en-US" b="0" dirty="0">
                <a:latin typeface="Arial" pitchFamily="34" charset="0"/>
                <a:cs typeface="Arial" pitchFamily="34" charset="0"/>
              </a:rPr>
              <a:t>, </a:t>
            </a:r>
            <a:r>
              <a:rPr lang="en-US" b="0" dirty="0" err="1">
                <a:latin typeface="Arial" pitchFamily="34" charset="0"/>
                <a:cs typeface="Arial" pitchFamily="34" charset="0"/>
              </a:rPr>
              <a:t>санхүүжилтийн</a:t>
            </a:r>
            <a:r>
              <a:rPr lang="en-US" b="0" dirty="0">
                <a:latin typeface="Arial" pitchFamily="34" charset="0"/>
                <a:cs typeface="Arial" pitchFamily="34" charset="0"/>
              </a:rPr>
              <a:t> </a:t>
            </a:r>
            <a:r>
              <a:rPr lang="en-US" b="0" dirty="0" err="1">
                <a:latin typeface="Arial" pitchFamily="34" charset="0"/>
                <a:cs typeface="Arial" pitchFamily="34" charset="0"/>
              </a:rPr>
              <a:t>эх</a:t>
            </a:r>
            <a:r>
              <a:rPr lang="en-US" b="0" dirty="0">
                <a:latin typeface="Arial" pitchFamily="34" charset="0"/>
                <a:cs typeface="Arial" pitchFamily="34" charset="0"/>
              </a:rPr>
              <a:t> </a:t>
            </a:r>
            <a:r>
              <a:rPr lang="en-US" b="0" dirty="0" err="1">
                <a:latin typeface="Arial" pitchFamily="34" charset="0"/>
                <a:cs typeface="Arial" pitchFamily="34" charset="0"/>
              </a:rPr>
              <a:t>үүсвэрийг</a:t>
            </a:r>
            <a:r>
              <a:rPr lang="en-US" b="0" dirty="0">
                <a:latin typeface="Arial" pitchFamily="34" charset="0"/>
                <a:cs typeface="Arial" pitchFamily="34" charset="0"/>
              </a:rPr>
              <a:t> </a:t>
            </a:r>
            <a:r>
              <a:rPr lang="en-US" b="0" dirty="0" err="1">
                <a:latin typeface="Arial" pitchFamily="34" charset="0"/>
                <a:cs typeface="Arial" pitchFamily="34" charset="0"/>
              </a:rPr>
              <a:t>төмс</a:t>
            </a:r>
            <a:r>
              <a:rPr lang="en-US" b="0" dirty="0">
                <a:latin typeface="Arial" pitchFamily="34" charset="0"/>
                <a:cs typeface="Arial" pitchFamily="34" charset="0"/>
              </a:rPr>
              <a:t> </a:t>
            </a:r>
            <a:r>
              <a:rPr lang="en-US" b="0" dirty="0" err="1">
                <a:latin typeface="Arial" pitchFamily="34" charset="0"/>
                <a:cs typeface="Arial" pitchFamily="34" charset="0"/>
              </a:rPr>
              <a:t>хүнсний</a:t>
            </a:r>
            <a:r>
              <a:rPr lang="en-US" b="0" dirty="0">
                <a:latin typeface="Arial" pitchFamily="34" charset="0"/>
                <a:cs typeface="Arial" pitchFamily="34" charset="0"/>
              </a:rPr>
              <a:t> </a:t>
            </a:r>
            <a:r>
              <a:rPr lang="en-US" b="0" dirty="0" err="1">
                <a:latin typeface="Arial" pitchFamily="34" charset="0"/>
                <a:cs typeface="Arial" pitchFamily="34" charset="0"/>
              </a:rPr>
              <a:t>ногоо</a:t>
            </a:r>
            <a:r>
              <a:rPr lang="en-US" b="0" dirty="0">
                <a:latin typeface="Arial" pitchFamily="34" charset="0"/>
                <a:cs typeface="Arial" pitchFamily="34" charset="0"/>
              </a:rPr>
              <a:t>, </a:t>
            </a:r>
            <a:r>
              <a:rPr lang="en-US" b="0" dirty="0" err="1">
                <a:latin typeface="Arial" pitchFamily="34" charset="0"/>
                <a:cs typeface="Arial" pitchFamily="34" charset="0"/>
              </a:rPr>
              <a:t>жимс</a:t>
            </a:r>
            <a:r>
              <a:rPr lang="en-US" b="0" dirty="0">
                <a:latin typeface="Arial" pitchFamily="34" charset="0"/>
                <a:cs typeface="Arial" pitchFamily="34" charset="0"/>
              </a:rPr>
              <a:t>, </a:t>
            </a:r>
            <a:r>
              <a:rPr lang="en-US" b="0" dirty="0" err="1">
                <a:latin typeface="Arial" pitchFamily="34" charset="0"/>
                <a:cs typeface="Arial" pitchFamily="34" charset="0"/>
              </a:rPr>
              <a:t>жимсгэнэ</a:t>
            </a:r>
            <a:r>
              <a:rPr lang="en-US" b="0" dirty="0">
                <a:latin typeface="Arial" pitchFamily="34" charset="0"/>
                <a:cs typeface="Arial" pitchFamily="34" charset="0"/>
              </a:rPr>
              <a:t>, </a:t>
            </a:r>
            <a:r>
              <a:rPr lang="en-US" b="0" dirty="0" err="1">
                <a:latin typeface="Arial" pitchFamily="34" charset="0"/>
                <a:cs typeface="Arial" pitchFamily="34" charset="0"/>
              </a:rPr>
              <a:t>сүү</a:t>
            </a:r>
            <a:r>
              <a:rPr lang="en-US" b="0" dirty="0">
                <a:latin typeface="Arial" pitchFamily="34" charset="0"/>
                <a:cs typeface="Arial" pitchFamily="34" charset="0"/>
              </a:rPr>
              <a:t> </a:t>
            </a:r>
            <a:r>
              <a:rPr lang="en-US" b="0" dirty="0" err="1">
                <a:latin typeface="Arial" pitchFamily="34" charset="0"/>
                <a:cs typeface="Arial" pitchFamily="34" charset="0"/>
              </a:rPr>
              <a:t>цагаан</a:t>
            </a:r>
            <a:r>
              <a:rPr lang="en-US" b="0" dirty="0">
                <a:latin typeface="Arial" pitchFamily="34" charset="0"/>
                <a:cs typeface="Arial" pitchFamily="34" charset="0"/>
              </a:rPr>
              <a:t> </a:t>
            </a:r>
            <a:r>
              <a:rPr lang="en-US" b="0" dirty="0" err="1">
                <a:latin typeface="Arial" pitchFamily="34" charset="0"/>
                <a:cs typeface="Arial" pitchFamily="34" charset="0"/>
              </a:rPr>
              <a:t>идээг</a:t>
            </a:r>
            <a:r>
              <a:rPr lang="en-US" b="0" dirty="0">
                <a:latin typeface="Arial" pitchFamily="34" charset="0"/>
                <a:cs typeface="Arial" pitchFamily="34" charset="0"/>
              </a:rPr>
              <a:t> </a:t>
            </a:r>
            <a:r>
              <a:rPr lang="en-US" b="0" dirty="0" err="1">
                <a:latin typeface="Arial" pitchFamily="34" charset="0"/>
                <a:cs typeface="Arial" pitchFamily="34" charset="0"/>
              </a:rPr>
              <a:t>худалдан</a:t>
            </a:r>
            <a:r>
              <a:rPr lang="en-US" b="0" dirty="0">
                <a:latin typeface="Arial" pitchFamily="34" charset="0"/>
                <a:cs typeface="Arial" pitchFamily="34" charset="0"/>
              </a:rPr>
              <a:t> </a:t>
            </a:r>
            <a:r>
              <a:rPr lang="en-US" b="0" dirty="0" err="1">
                <a:latin typeface="Arial" pitchFamily="34" charset="0"/>
                <a:cs typeface="Arial" pitchFamily="34" charset="0"/>
              </a:rPr>
              <a:t>борлуулах</a:t>
            </a:r>
            <a:r>
              <a:rPr lang="en-US" b="0" dirty="0">
                <a:latin typeface="Arial" pitchFamily="34" charset="0"/>
                <a:cs typeface="Arial" pitchFamily="34" charset="0"/>
              </a:rPr>
              <a:t>  </a:t>
            </a:r>
            <a:r>
              <a:rPr lang="en-US" b="0" dirty="0" err="1">
                <a:latin typeface="Arial" pitchFamily="34" charset="0"/>
                <a:cs typeface="Arial" pitchFamily="34" charset="0"/>
              </a:rPr>
              <a:t>иргэдийн</a:t>
            </a:r>
            <a:r>
              <a:rPr lang="en-US" b="0" dirty="0">
                <a:latin typeface="Arial" pitchFamily="34" charset="0"/>
                <a:cs typeface="Arial" pitchFamily="34" charset="0"/>
              </a:rPr>
              <a:t> </a:t>
            </a:r>
            <a:r>
              <a:rPr lang="en-US" b="0" dirty="0" err="1">
                <a:latin typeface="Arial" pitchFamily="34" charset="0"/>
                <a:cs typeface="Arial" pitchFamily="34" charset="0"/>
              </a:rPr>
              <a:t>талбайн</a:t>
            </a:r>
            <a:r>
              <a:rPr lang="en-US" b="0" dirty="0">
                <a:latin typeface="Arial" pitchFamily="34" charset="0"/>
                <a:cs typeface="Arial" pitchFamily="34" charset="0"/>
              </a:rPr>
              <a:t> </a:t>
            </a:r>
            <a:r>
              <a:rPr lang="en-US" b="0" dirty="0" err="1">
                <a:latin typeface="Arial" pitchFamily="34" charset="0"/>
                <a:cs typeface="Arial" pitchFamily="34" charset="0"/>
              </a:rPr>
              <a:t>түрээсийн</a:t>
            </a:r>
            <a:r>
              <a:rPr lang="en-US" b="0" dirty="0">
                <a:latin typeface="Arial" pitchFamily="34" charset="0"/>
                <a:cs typeface="Arial" pitchFamily="34" charset="0"/>
              </a:rPr>
              <a:t> </a:t>
            </a:r>
            <a:r>
              <a:rPr lang="en-US" b="0" dirty="0" err="1">
                <a:latin typeface="Arial" pitchFamily="34" charset="0"/>
                <a:cs typeface="Arial" pitchFamily="34" charset="0"/>
              </a:rPr>
              <a:t>орлогоос</a:t>
            </a:r>
            <a:r>
              <a:rPr lang="en-US" b="0" dirty="0">
                <a:latin typeface="Arial" pitchFamily="34" charset="0"/>
                <a:cs typeface="Arial" pitchFamily="34" charset="0"/>
              </a:rPr>
              <a:t> </a:t>
            </a:r>
            <a:r>
              <a:rPr lang="en-US" b="0" dirty="0" err="1">
                <a:latin typeface="Arial" pitchFamily="34" charset="0"/>
                <a:cs typeface="Arial" pitchFamily="34" charset="0"/>
              </a:rPr>
              <a:t>бүрдүүлэх</a:t>
            </a:r>
            <a:r>
              <a:rPr lang="en-US" b="0" dirty="0">
                <a:latin typeface="Arial" pitchFamily="34" charset="0"/>
                <a:cs typeface="Arial" pitchFamily="34" charset="0"/>
              </a:rPr>
              <a:t>,  </a:t>
            </a:r>
            <a:r>
              <a:rPr lang="en-US" b="0" dirty="0" err="1">
                <a:latin typeface="Arial" pitchFamily="34" charset="0"/>
                <a:cs typeface="Arial" pitchFamily="34" charset="0"/>
              </a:rPr>
              <a:t>ашгийн</a:t>
            </a:r>
            <a:r>
              <a:rPr lang="en-US" b="0" dirty="0">
                <a:latin typeface="Arial" pitchFamily="34" charset="0"/>
                <a:cs typeface="Arial" pitchFamily="34" charset="0"/>
              </a:rPr>
              <a:t> </a:t>
            </a:r>
            <a:r>
              <a:rPr lang="en-US" b="0" dirty="0" err="1">
                <a:latin typeface="Arial" pitchFamily="34" charset="0"/>
                <a:cs typeface="Arial" pitchFamily="34" charset="0"/>
              </a:rPr>
              <a:t>бус</a:t>
            </a:r>
            <a:r>
              <a:rPr lang="en-US" b="0" dirty="0">
                <a:latin typeface="Arial" pitchFamily="34" charset="0"/>
                <a:cs typeface="Arial" pitchFamily="34" charset="0"/>
              </a:rPr>
              <a:t> </a:t>
            </a:r>
            <a:r>
              <a:rPr lang="en-US" b="0" dirty="0" err="1">
                <a:latin typeface="Arial" pitchFamily="34" charset="0"/>
                <a:cs typeface="Arial" pitchFamily="34" charset="0"/>
              </a:rPr>
              <a:t>зарчмаар</a:t>
            </a:r>
            <a:r>
              <a:rPr lang="en-US" b="0" dirty="0">
                <a:latin typeface="Arial" pitchFamily="34" charset="0"/>
                <a:cs typeface="Arial" pitchFamily="34" charset="0"/>
              </a:rPr>
              <a:t> </a:t>
            </a:r>
            <a:r>
              <a:rPr lang="en-US" b="0" dirty="0" err="1">
                <a:latin typeface="Arial" pitchFamily="34" charset="0"/>
                <a:cs typeface="Arial" pitchFamily="34" charset="0"/>
              </a:rPr>
              <a:t>ажиллах</a:t>
            </a:r>
            <a:r>
              <a:rPr lang="en-US" b="0" dirty="0">
                <a:latin typeface="Arial" pitchFamily="34" charset="0"/>
                <a:cs typeface="Arial" pitchFamily="34" charset="0"/>
              </a:rPr>
              <a:t> </a:t>
            </a:r>
            <a:r>
              <a:rPr lang="en-US" b="0" dirty="0" err="1">
                <a:latin typeface="Arial" pitchFamily="34" charset="0"/>
                <a:cs typeface="Arial" pitchFamily="34" charset="0"/>
              </a:rPr>
              <a:t>талаар</a:t>
            </a:r>
            <a:r>
              <a:rPr lang="en-US" b="0" dirty="0">
                <a:latin typeface="Arial" pitchFamily="34" charset="0"/>
                <a:cs typeface="Arial" pitchFamily="34" charset="0"/>
              </a:rPr>
              <a:t> </a:t>
            </a:r>
            <a:r>
              <a:rPr lang="en-US" b="0" dirty="0" err="1">
                <a:latin typeface="Arial" pitchFamily="34" charset="0"/>
                <a:cs typeface="Arial" pitchFamily="34" charset="0"/>
              </a:rPr>
              <a:t>тусгасан</a:t>
            </a:r>
            <a:r>
              <a:rPr lang="en-US" b="0" dirty="0" smtClean="0">
                <a:latin typeface="Arial" pitchFamily="34" charset="0"/>
                <a:cs typeface="Arial" pitchFamily="34" charset="0"/>
              </a:rPr>
              <a:t>.</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4040188" cy="2693458"/>
          </a:xfrm>
        </p:spPr>
      </p:pic>
      <p:pic>
        <p:nvPicPr>
          <p:cNvPr id="4" name="Content Placeholder 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152400" y="1219200"/>
            <a:ext cx="4041775" cy="2694516"/>
          </a:xfrm>
        </p:spPr>
      </p:pic>
    </p:spTree>
    <p:extLst>
      <p:ext uri="{BB962C8B-B14F-4D97-AF65-F5344CB8AC3E}">
        <p14:creationId xmlns:p14="http://schemas.microsoft.com/office/powerpoint/2010/main" val="18358898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143000"/>
            <a:ext cx="8077200" cy="2743199"/>
          </a:xfrm>
        </p:spPr>
        <p:txBody>
          <a:bodyPr>
            <a:normAutofit fontScale="92500" lnSpcReduction="20000"/>
          </a:bodyPr>
          <a:lstStyle/>
          <a:p>
            <a:pPr algn="just"/>
            <a:r>
              <a:rPr lang="mn-MN" b="0" dirty="0">
                <a:latin typeface="Arial" pitchFamily="34" charset="0"/>
                <a:cs typeface="Arial" pitchFamily="34" charset="0"/>
              </a:rPr>
              <a:t>2019 оныг Дархан сумын хэмжээнд гэр бүлийн хөгжлийг дэмжих жил болгон зарлаж, тодорхой ажлуудыг зохион байгуулж </a:t>
            </a:r>
            <a:r>
              <a:rPr lang="mn-MN" b="0" dirty="0" smtClean="0">
                <a:latin typeface="Arial" pitchFamily="34" charset="0"/>
                <a:cs typeface="Arial" pitchFamily="34" charset="0"/>
              </a:rPr>
              <a:t>ирлээ. </a:t>
            </a:r>
            <a:r>
              <a:rPr lang="mn-MN" b="0" dirty="0">
                <a:latin typeface="Arial" pitchFamily="34" charset="0"/>
                <a:cs typeface="Arial" pitchFamily="34" charset="0"/>
              </a:rPr>
              <a:t>Тэргүүлэгчид Дархан сумын “Дархан бэр”-үүдийн энгэрийн тэмдэг, үнэмлэхний үнийг сумын төсвөөс гаргаснаар тухайн гэр бүлд амьдралын урам зориг, баяр баясгалан, сайн сайхныг бэлэглэх, хайр хүндлэлийг төрүүлэх, гэр бүлийн эрүүл саруул тогтвортой хөгжлийг дэмжихэд ач холбогдлоо өгнө хэмээн үзэж, сумын ИТХ-ын Тэргүүлэгчдийн 2018 оны 8 дугаар тогтоолоор </a:t>
            </a:r>
            <a:r>
              <a:rPr lang="mn-MN" b="0" dirty="0" smtClean="0">
                <a:latin typeface="Arial" pitchFamily="34" charset="0"/>
                <a:cs typeface="Arial" pitchFamily="34" charset="0"/>
              </a:rPr>
              <a:t>батлагдсан.</a:t>
            </a:r>
            <a:endParaRPr lang="en-US"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4038600"/>
            <a:ext cx="4040188" cy="2693458"/>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4038600"/>
            <a:ext cx="4041775" cy="2694516"/>
          </a:xfrm>
        </p:spPr>
      </p:pic>
    </p:spTree>
    <p:extLst>
      <p:ext uri="{BB962C8B-B14F-4D97-AF65-F5344CB8AC3E}">
        <p14:creationId xmlns:p14="http://schemas.microsoft.com/office/powerpoint/2010/main" val="24161610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19200"/>
            <a:ext cx="8001000" cy="2819400"/>
          </a:xfrm>
        </p:spPr>
        <p:txBody>
          <a:bodyPr>
            <a:normAutofit/>
          </a:bodyPr>
          <a:lstStyle/>
          <a:p>
            <a:pPr algn="just"/>
            <a:r>
              <a:rPr lang="mn-MN" b="0" dirty="0">
                <a:latin typeface="Arial" pitchFamily="34" charset="0"/>
                <a:cs typeface="Arial" pitchFamily="34" charset="0"/>
              </a:rPr>
              <a:t> “Дархан сумын Засаг даргын шагналын журам”-ын 2.5-д “Дархан бэр” өргөмжлөл, 3.6-д Дархан бэрээр өргөмжлөгдөж буй эхийн төрүүлж өсгөж байгаа хүүхдүүдийн төрсний гэрчилгээний хуулбар, 5.2-т ... мөнгөн шагнал гэсний дараа, “Дархан бэр”-ийн энгэрийн тэмдэг, үнэмлэхний үнийг ... гэж тус тус нэмэлт өөрчлөлт оруулан баталлаа</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4039985" cy="2693324"/>
          </a:xfrm>
          <a:prstGeom prst="rect">
            <a:avLst/>
          </a:prstGeom>
        </p:spPr>
      </p:pic>
      <p:pic>
        <p:nvPicPr>
          <p:cNvPr id="8" name="Content Placeholder 1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267200" y="4038600"/>
            <a:ext cx="4039985" cy="2693324"/>
          </a:xfrm>
        </p:spPr>
      </p:pic>
    </p:spTree>
    <p:extLst>
      <p:ext uri="{BB962C8B-B14F-4D97-AF65-F5344CB8AC3E}">
        <p14:creationId xmlns:p14="http://schemas.microsoft.com/office/powerpoint/2010/main" val="4071299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219200"/>
            <a:ext cx="4040188" cy="2693458"/>
          </a:xfrm>
          <a:prstGeom prst="rect">
            <a:avLst/>
          </a:prstGeom>
        </p:spPr>
      </p:pic>
      <p:pic>
        <p:nvPicPr>
          <p:cNvPr id="13" name="Content Placeholder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802" y="1218142"/>
            <a:ext cx="4041775" cy="2694516"/>
          </a:xfrm>
          <a:prstGeom prst="rect">
            <a:avLst/>
          </a:prstGeom>
        </p:spPr>
      </p:pic>
      <p:pic>
        <p:nvPicPr>
          <p:cNvPr id="15" name="Content Placeholder 14"/>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245751" y="4038600"/>
            <a:ext cx="4041775" cy="2694516"/>
          </a:xfrm>
        </p:spPr>
      </p:pic>
      <p:pic>
        <p:nvPicPr>
          <p:cNvPr id="17" name="Content Placeholder 16"/>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152400" y="4038600"/>
            <a:ext cx="4040188" cy="2693458"/>
          </a:xfrm>
        </p:spPr>
      </p:pic>
    </p:spTree>
    <p:extLst>
      <p:ext uri="{BB962C8B-B14F-4D97-AF65-F5344CB8AC3E}">
        <p14:creationId xmlns:p14="http://schemas.microsoft.com/office/powerpoint/2010/main" val="3209289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143001"/>
            <a:ext cx="8153400" cy="2209800"/>
          </a:xfrm>
        </p:spPr>
        <p:txBody>
          <a:bodyPr>
            <a:normAutofit/>
          </a:bodyPr>
          <a:lstStyle/>
          <a:p>
            <a:pPr lvl="0" algn="just"/>
            <a:r>
              <a:rPr lang="mn-MN" b="0" dirty="0">
                <a:latin typeface="Arial" pitchFamily="34" charset="0"/>
                <a:cs typeface="Arial" pitchFamily="34" charset="0"/>
              </a:rPr>
              <a:t>“Ахмад тээвэрчдийн холбоо” ТББ-ын “Ахмад тээвэрчдийн ногоон” төсөл ойн нөхөрлөл нь 2017 онд Хараа голын эрэг дагуу ойн санг гэрээгээр эзэмших, хамгаалах ойн үржүүлэх зорилгоор 12,5 га газрыг 11 гишүүнтэйгээр нөхөрлөл байгуулсан. </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3733800"/>
            <a:ext cx="4040188" cy="2692801"/>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3733800"/>
            <a:ext cx="4041775" cy="2693858"/>
          </a:xfrm>
        </p:spPr>
      </p:pic>
    </p:spTree>
    <p:extLst>
      <p:ext uri="{BB962C8B-B14F-4D97-AF65-F5344CB8AC3E}">
        <p14:creationId xmlns:p14="http://schemas.microsoft.com/office/powerpoint/2010/main" val="2036131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810000" y="1371600"/>
            <a:ext cx="4572000" cy="5257800"/>
          </a:xfrm>
        </p:spPr>
        <p:txBody>
          <a:bodyPr>
            <a:normAutofit fontScale="70000" lnSpcReduction="20000"/>
          </a:bodyPr>
          <a:lstStyle/>
          <a:p>
            <a:pPr marL="0" indent="0" algn="just">
              <a:buNone/>
            </a:pPr>
            <a:r>
              <a:rPr lang="mn-MN" dirty="0">
                <a:latin typeface="Arial" pitchFamily="34" charset="0"/>
                <a:cs typeface="Arial" pitchFamily="34" charset="0"/>
              </a:rPr>
              <a:t>Сумын ИТХ, түүний Тэргүүлэгчдээс </a:t>
            </a:r>
            <a:r>
              <a:rPr lang="mn-MN" dirty="0" smtClean="0">
                <a:latin typeface="Arial" pitchFamily="34" charset="0"/>
                <a:cs typeface="Arial" pitchFamily="34" charset="0"/>
              </a:rPr>
              <a:t>201</a:t>
            </a:r>
            <a:r>
              <a:rPr lang="en-US" dirty="0">
                <a:latin typeface="Arial" pitchFamily="34" charset="0"/>
                <a:cs typeface="Arial" pitchFamily="34" charset="0"/>
              </a:rPr>
              <a:t>9</a:t>
            </a:r>
            <a:r>
              <a:rPr lang="mn-MN" dirty="0" smtClean="0">
                <a:latin typeface="Arial" pitchFamily="34" charset="0"/>
                <a:cs typeface="Arial" pitchFamily="34" charset="0"/>
              </a:rPr>
              <a:t> </a:t>
            </a:r>
            <a:r>
              <a:rPr lang="mn-MN" dirty="0">
                <a:latin typeface="Arial" pitchFamily="34" charset="0"/>
                <a:cs typeface="Arial" pitchFamily="34" charset="0"/>
              </a:rPr>
              <a:t>онд  “Нутгийн өөрөө удирдах ёсны байгууллагын анхан, дунд шатны байгууллагуудын тулгамдсан асуудлуудыг шийдвэрлүүлэх, үйл ажиллагааг идэвхжүүлэх, </a:t>
            </a:r>
            <a:r>
              <a:rPr lang="mn-MN" dirty="0" smtClean="0">
                <a:latin typeface="Arial" pitchFamily="34" charset="0"/>
                <a:cs typeface="Arial" pitchFamily="34" charset="0"/>
              </a:rPr>
              <a:t>Төр </a:t>
            </a:r>
            <a:r>
              <a:rPr lang="mn-MN" dirty="0">
                <a:latin typeface="Arial" pitchFamily="34" charset="0"/>
                <a:cs typeface="Arial" pitchFamily="34" charset="0"/>
              </a:rPr>
              <a:t>иргэний харилцааг дээдэлж, иргэдийн хэрэгцээ шаардлага, оролцоонд тулгуурлан хэрэгжилтийг хангуулах замаар эрүүл аюулгүй </a:t>
            </a:r>
            <a:r>
              <a:rPr lang="mn-MN" dirty="0" smtClean="0">
                <a:latin typeface="Arial" pitchFamily="34" charset="0"/>
                <a:cs typeface="Arial" pitchFamily="34" charset="0"/>
              </a:rPr>
              <a:t>орчинд</a:t>
            </a:r>
            <a:r>
              <a:rPr lang="en-US" dirty="0" smtClean="0">
                <a:latin typeface="Arial" pitchFamily="34" charset="0"/>
                <a:cs typeface="Arial" pitchFamily="34" charset="0"/>
              </a:rPr>
              <a:t> </a:t>
            </a:r>
            <a:r>
              <a:rPr lang="mn-MN" dirty="0" smtClean="0">
                <a:latin typeface="Arial" pitchFamily="34" charset="0"/>
                <a:cs typeface="Arial" pitchFamily="34" charset="0"/>
              </a:rPr>
              <a:t>ажиллаж </a:t>
            </a:r>
            <a:r>
              <a:rPr lang="mn-MN" dirty="0">
                <a:latin typeface="Arial" pitchFamily="34" charset="0"/>
                <a:cs typeface="Arial" pitchFamily="34" charset="0"/>
              </a:rPr>
              <a:t>амьдрах нөхцөлийг сайжруулах </a:t>
            </a:r>
            <a:r>
              <a:rPr lang="mn-MN" dirty="0" smtClean="0">
                <a:latin typeface="Arial" pitchFamily="34" charset="0"/>
                <a:cs typeface="Arial" pitchFamily="34" charset="0"/>
              </a:rPr>
              <a:t> </a:t>
            </a:r>
            <a:r>
              <a:rPr lang="mn-MN" dirty="0">
                <a:latin typeface="Arial" pitchFamily="34" charset="0"/>
                <a:cs typeface="Arial" pitchFamily="34" charset="0"/>
              </a:rPr>
              <a:t>зорилтуудын  хүрээнд    </a:t>
            </a:r>
            <a:r>
              <a:rPr lang="mn-MN" dirty="0" smtClean="0">
                <a:solidFill>
                  <a:srgbClr val="FF0000"/>
                </a:solidFill>
                <a:latin typeface="Arial" pitchFamily="34" charset="0"/>
                <a:cs typeface="Arial" pitchFamily="34" charset="0"/>
              </a:rPr>
              <a:t>8 </a:t>
            </a:r>
            <a:r>
              <a:rPr lang="mn-MN" dirty="0">
                <a:solidFill>
                  <a:srgbClr val="FF0000"/>
                </a:solidFill>
                <a:latin typeface="Arial" pitchFamily="34" charset="0"/>
                <a:cs typeface="Arial" pitchFamily="34" charset="0"/>
              </a:rPr>
              <a:t>зорилт, </a:t>
            </a:r>
            <a:r>
              <a:rPr lang="mn-MN" dirty="0" smtClean="0">
                <a:solidFill>
                  <a:srgbClr val="FF0000"/>
                </a:solidFill>
                <a:latin typeface="Arial" pitchFamily="34" charset="0"/>
                <a:cs typeface="Arial" pitchFamily="34" charset="0"/>
              </a:rPr>
              <a:t>97 </a:t>
            </a:r>
            <a:r>
              <a:rPr lang="mn-MN" dirty="0">
                <a:solidFill>
                  <a:srgbClr val="FF0000"/>
                </a:solidFill>
                <a:latin typeface="Arial" pitchFamily="34" charset="0"/>
                <a:cs typeface="Arial" pitchFamily="34" charset="0"/>
              </a:rPr>
              <a:t>үйл ажиллагааг төлөвлөж хэрэгжилт  </a:t>
            </a:r>
            <a:r>
              <a:rPr lang="mn-MN" dirty="0" smtClean="0">
                <a:solidFill>
                  <a:srgbClr val="FF0000"/>
                </a:solidFill>
                <a:latin typeface="Arial" pitchFamily="34" charset="0"/>
                <a:cs typeface="Arial" pitchFamily="34" charset="0"/>
              </a:rPr>
              <a:t>93,82 </a:t>
            </a:r>
            <a:r>
              <a:rPr lang="mn-MN" dirty="0">
                <a:solidFill>
                  <a:srgbClr val="FF0000"/>
                </a:solidFill>
                <a:latin typeface="Arial" pitchFamily="34" charset="0"/>
                <a:cs typeface="Arial" pitchFamily="34" charset="0"/>
              </a:rPr>
              <a:t>хувийн </a:t>
            </a:r>
            <a:r>
              <a:rPr lang="mn-MN" dirty="0" smtClean="0">
                <a:solidFill>
                  <a:srgbClr val="FF0000"/>
                </a:solidFill>
                <a:latin typeface="Arial" pitchFamily="34" charset="0"/>
                <a:cs typeface="Arial" pitchFamily="34" charset="0"/>
              </a:rPr>
              <a:t>биелэлттэй байна</a:t>
            </a:r>
            <a:r>
              <a:rPr lang="mn-MN" dirty="0">
                <a:solidFill>
                  <a:srgbClr val="FF0000"/>
                </a:solidFill>
                <a:latin typeface="Arial" pitchFamily="34" charset="0"/>
                <a:cs typeface="Arial" pitchFamily="34" charset="0"/>
              </a:rPr>
              <a:t>.  </a:t>
            </a:r>
            <a:r>
              <a:rPr lang="mn-MN" dirty="0" smtClean="0">
                <a:latin typeface="Arial" pitchFamily="34" charset="0"/>
                <a:cs typeface="Arial" pitchFamily="34" charset="0"/>
              </a:rPr>
              <a:t>Зорилтоо </a:t>
            </a:r>
            <a:r>
              <a:rPr lang="mn-MN" dirty="0">
                <a:latin typeface="Arial" pitchFamily="34" charset="0"/>
                <a:cs typeface="Arial" pitchFamily="34" charset="0"/>
              </a:rPr>
              <a:t>хэрэгжүүлэхийн  тулд жилийн ажлын төлөвлөгөөг нарийвчлан улирал бүр төлөвлөгөө гарган биелэлтийг нь </a:t>
            </a:r>
            <a:r>
              <a:rPr lang="mn-MN" dirty="0" smtClean="0">
                <a:latin typeface="Arial" pitchFamily="34" charset="0"/>
                <a:cs typeface="Arial" pitchFamily="34" charset="0"/>
              </a:rPr>
              <a:t>хангуулж  </a:t>
            </a:r>
            <a:r>
              <a:rPr lang="mn-MN" dirty="0">
                <a:latin typeface="Arial" pitchFamily="34" charset="0"/>
                <a:cs typeface="Arial" pitchFamily="34" charset="0"/>
              </a:rPr>
              <a:t>ирлээ.  </a:t>
            </a:r>
            <a:endParaRPr lang="en-US"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1771" y="1600200"/>
            <a:ext cx="3771900" cy="2514600"/>
          </a:xfrm>
        </p:spPr>
      </p:pic>
    </p:spTree>
    <p:extLst>
      <p:ext uri="{BB962C8B-B14F-4D97-AF65-F5344CB8AC3E}">
        <p14:creationId xmlns:p14="http://schemas.microsoft.com/office/powerpoint/2010/main" val="3210123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19200"/>
            <a:ext cx="7924800" cy="2590800"/>
          </a:xfrm>
        </p:spPr>
        <p:txBody>
          <a:bodyPr>
            <a:normAutofit fontScale="92500"/>
          </a:bodyPr>
          <a:lstStyle/>
          <a:p>
            <a:pPr algn="just"/>
            <a:r>
              <a:rPr lang="mn-MN" b="0" dirty="0">
                <a:latin typeface="Arial" pitchFamily="34" charset="0"/>
                <a:cs typeface="Arial" pitchFamily="34" charset="0"/>
              </a:rPr>
              <a:t>Спорт- Дархан ногоон төгөл ЗГБХ ойн нөхөрлөл нь Малчин багийн нутаг дэвсгэрт орших Хараа голын эрэг дагуу 38 га бургасжуулах, моджуулах эрүүл ногоон орчин бий болгох зорилгоор 2015 онд 1 жилийн хугацаатай ашиглах эрх авч үйл ажиллагаагаа явуулж иржээ. Эдгээр төрийн бус байгууллагуудын   санал, хүсэлтийг хүлээн авч холбогдох байгууллагуудад уламжлан,  хамтран </a:t>
            </a:r>
            <a:r>
              <a:rPr lang="mn-MN" b="0" dirty="0" smtClean="0">
                <a:latin typeface="Arial" pitchFamily="34" charset="0"/>
                <a:cs typeface="Arial" pitchFamily="34" charset="0"/>
              </a:rPr>
              <a:t>ажиллав.</a:t>
            </a:r>
            <a:endParaRPr lang="en-US" dirty="0"/>
          </a:p>
        </p:txBody>
      </p:sp>
      <p:pic>
        <p:nvPicPr>
          <p:cNvPr id="7"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4040188" cy="2694842"/>
          </a:xfrm>
          <a:prstGeom prst="rect">
            <a:avLst/>
          </a:prstGeom>
        </p:spPr>
      </p:pic>
      <p:pic>
        <p:nvPicPr>
          <p:cNvPr id="8" name="Content Placeholder 1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4038600"/>
            <a:ext cx="4041775" cy="2695901"/>
          </a:xfrm>
        </p:spPr>
      </p:pic>
    </p:spTree>
    <p:extLst>
      <p:ext uri="{BB962C8B-B14F-4D97-AF65-F5344CB8AC3E}">
        <p14:creationId xmlns:p14="http://schemas.microsoft.com/office/powerpoint/2010/main" val="3022090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04800" y="2438400"/>
            <a:ext cx="8153400" cy="1908175"/>
          </a:xfrm>
        </p:spPr>
        <p:txBody>
          <a:bodyPr>
            <a:normAutofit/>
          </a:bodyPr>
          <a:lstStyle/>
          <a:p>
            <a:r>
              <a:rPr lang="mn-MN" sz="5400" b="1" dirty="0" smtClean="0">
                <a:latin typeface="Arial" pitchFamily="34" charset="0"/>
                <a:cs typeface="Arial" pitchFamily="34" charset="0"/>
              </a:rPr>
              <a:t>Дархан сумын ИТХ-ын хороод</a:t>
            </a:r>
            <a:endParaRPr lang="en-US" sz="5400" b="1" dirty="0">
              <a:latin typeface="Arial" pitchFamily="34" charset="0"/>
              <a:cs typeface="Arial" pitchFamily="34" charset="0"/>
            </a:endParaRPr>
          </a:p>
        </p:txBody>
      </p:sp>
    </p:spTree>
    <p:extLst>
      <p:ext uri="{BB962C8B-B14F-4D97-AF65-F5344CB8AC3E}">
        <p14:creationId xmlns:p14="http://schemas.microsoft.com/office/powerpoint/2010/main" val="3940540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143000"/>
            <a:ext cx="8077200" cy="2667000"/>
          </a:xfrm>
        </p:spPr>
        <p:txBody>
          <a:bodyPr>
            <a:normAutofit fontScale="92500" lnSpcReduction="20000"/>
          </a:bodyPr>
          <a:lstStyle/>
          <a:p>
            <a:pPr lvl="0" algn="just"/>
            <a:r>
              <a:rPr lang="mn-MN" b="0" dirty="0">
                <a:latin typeface="Arial" pitchFamily="34" charset="0"/>
                <a:cs typeface="Arial" pitchFamily="34" charset="0"/>
              </a:rPr>
              <a:t>Орхон   аймгийн Баян-Өндөр  сум,  Хөвсгөл  аймгийн Тариалан сум, Дархан-Уул аймгийн Дархан сумдын ИТХ-ын Төлөөлөгчдийн уулзалт, зөвлөлгөөн Эрдэнэ хотод болов. Уг зөвлөлгөөнийг  Төсөл хөтөлбөр, гадаад харилцааны бодлогын хороо зохион байгууллаа. Уулзалт зөвлөлгөөн нь НӨУЁБ-ын бие даасан байдлыг хангаж, ИТХ-ын ажлын албаны хамтын ажиллагааг сайжруулах, сумдын сайн туршлага солилцох, харилцан хамтын ажиллагааг өргөжүүлсэн боллоо.</a:t>
            </a:r>
            <a:endParaRPr lang="en-US" b="0" dirty="0">
              <a:latin typeface="Arial" pitchFamily="34" charset="0"/>
              <a:cs typeface="Arial" pitchFamily="34" charset="0"/>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3886200"/>
            <a:ext cx="4040188" cy="2695854"/>
          </a:xfrm>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3886200"/>
            <a:ext cx="4041775" cy="2696913"/>
          </a:xfrm>
        </p:spPr>
      </p:pic>
    </p:spTree>
    <p:extLst>
      <p:ext uri="{BB962C8B-B14F-4D97-AF65-F5344CB8AC3E}">
        <p14:creationId xmlns:p14="http://schemas.microsoft.com/office/powerpoint/2010/main" val="8234679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178442"/>
            <a:ext cx="4040188" cy="2695854"/>
          </a:xfrm>
          <a:prstGeom prst="rect">
            <a:avLst/>
          </a:prstGeom>
        </p:spPr>
      </p:pic>
      <p:pic>
        <p:nvPicPr>
          <p:cNvPr id="10"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189788"/>
            <a:ext cx="4041775" cy="2696913"/>
          </a:xfrm>
          <a:prstGeom prst="rect">
            <a:avLst/>
          </a:prstGeom>
        </p:spPr>
      </p:pic>
      <p:pic>
        <p:nvPicPr>
          <p:cNvPr id="12" name="Content Placeholder 11"/>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20686" y="3962400"/>
            <a:ext cx="4040188" cy="2695854"/>
          </a:xfrm>
        </p:spPr>
      </p:pic>
      <p:pic>
        <p:nvPicPr>
          <p:cNvPr id="14" name="Content Placeholder 13"/>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4191000" y="3962400"/>
            <a:ext cx="4041775" cy="2696913"/>
          </a:xfrm>
        </p:spPr>
      </p:pic>
    </p:spTree>
    <p:extLst>
      <p:ext uri="{BB962C8B-B14F-4D97-AF65-F5344CB8AC3E}">
        <p14:creationId xmlns:p14="http://schemas.microsoft.com/office/powerpoint/2010/main" val="2583371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066800"/>
            <a:ext cx="7924800" cy="1569660"/>
          </a:xfrm>
          <a:prstGeom prst="rect">
            <a:avLst/>
          </a:prstGeom>
        </p:spPr>
        <p:txBody>
          <a:bodyPr wrap="square">
            <a:spAutoFit/>
          </a:bodyPr>
          <a:lstStyle/>
          <a:p>
            <a:pPr lvl="0" algn="just"/>
            <a:r>
              <a:rPr lang="mn-MN" sz="2400" dirty="0">
                <a:latin typeface="Arial" pitchFamily="34" charset="0"/>
                <a:cs typeface="Arial" pitchFamily="34" charset="0"/>
              </a:rPr>
              <a:t>Дархан сумын ИТХ-ын Тэргүүлэгч Д.Жаргалсүрэнгээр ахлуулсан Сум хөгжүүлэх сангийн хяналтын орон тооны бус зөвлөл нь 2019 онд шинээр хэрэгжүүлсэн 21  төслүүдэд хяналт шалгалт хийж ажилласан байна. </a:t>
            </a:r>
            <a:endParaRPr lang="en-US" sz="2400" dirty="0">
              <a:latin typeface="Arial" pitchFamily="34" charset="0"/>
              <a:cs typeface="Arial" pitchFamily="34" charset="0"/>
            </a:endParaRPr>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7714" y="2819400"/>
            <a:ext cx="4040188" cy="3030141"/>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495800" y="2819400"/>
            <a:ext cx="4041775" cy="3031331"/>
          </a:xfrm>
        </p:spPr>
      </p:pic>
    </p:spTree>
    <p:extLst>
      <p:ext uri="{BB962C8B-B14F-4D97-AF65-F5344CB8AC3E}">
        <p14:creationId xmlns:p14="http://schemas.microsoft.com/office/powerpoint/2010/main" val="22847311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066800"/>
            <a:ext cx="8229600" cy="3048000"/>
          </a:xfrm>
        </p:spPr>
        <p:txBody>
          <a:bodyPr>
            <a:noAutofit/>
          </a:bodyPr>
          <a:lstStyle/>
          <a:p>
            <a:pPr lvl="0" algn="just"/>
            <a:r>
              <a:rPr lang="mn-MN" sz="1900" dirty="0">
                <a:latin typeface="Arial" pitchFamily="34" charset="0"/>
                <a:cs typeface="Arial" pitchFamily="34" charset="0"/>
              </a:rPr>
              <a:t>2019 оны 11 сарын 15 өдөр  Дархан-Уул аймгийн 30 гаруй мянган хүүхдийн төлөөлөл "Бидний оролцоо-Ирээдүйн хөгжил" сэдэвт хүүхдийн нэгдсэн чуулганд  Дархан сумын ИТХ-ын Тэргүүлэгч, Хүний хөгжил нийгмийн бодлогын хорооны дарга С.Мөнхзул оролцов.  Чуулганд аймгийнхаа хүүхдүүдийн дуу хоолой болсон санал санаачлагыг нэгтгэн шийдвэр гаргах түвшинд уламжилан, хүүхдийн манлайлал, хөгжих орчноос эхлэлтэй тулгамдсан асуудлуудыг тодорхойлж, өв уламжлалаас эхтэй суралцах зүйлсийн талаар хүүхдийн чуулганд оролцогчид 10 чиглэлээр хэлэлцүүлэг өрнүүлсэн байна. </a:t>
            </a:r>
            <a:endParaRPr lang="en-US" sz="1900" dirty="0">
              <a:latin typeface="Arial" pitchFamily="34" charset="0"/>
              <a:cs typeface="Arial" pitchFamily="34" charset="0"/>
            </a:endParaRP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4038600"/>
            <a:ext cx="4038600" cy="2724150"/>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43400" y="4038600"/>
            <a:ext cx="4038600" cy="2692400"/>
          </a:xfrm>
        </p:spPr>
      </p:pic>
    </p:spTree>
    <p:extLst>
      <p:ext uri="{BB962C8B-B14F-4D97-AF65-F5344CB8AC3E}">
        <p14:creationId xmlns:p14="http://schemas.microsoft.com/office/powerpoint/2010/main" val="39383936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3886200" y="1219200"/>
            <a:ext cx="4419600" cy="3276600"/>
          </a:xfrm>
        </p:spPr>
        <p:txBody>
          <a:bodyPr>
            <a:normAutofit fontScale="85000" lnSpcReduction="20000"/>
          </a:bodyPr>
          <a:lstStyle/>
          <a:p>
            <a:pPr algn="just"/>
            <a:r>
              <a:rPr lang="mn-MN" b="0" dirty="0">
                <a:latin typeface="Arial" pitchFamily="34" charset="0"/>
                <a:cs typeface="Arial" pitchFamily="34" charset="0"/>
              </a:rPr>
              <a:t>Хурлыг төлөөлөн оролцсон сумын ИТХ-ын Тэргүүлэгч, Хүний хөгжил нийгмийн бодлогын хорооны дарга С.Мөнхзул хүүхдийн хөгжил, хамгааллын бодлого Дархан сумын ИТХ-аас  бүрэн эрхийн хугацаанд  баримтлах үйл ажиллагааны үндсэн чиглэлд  чухал байр суурь эзэлдгийг хэлээд, Дархан сумын Хурлаас хүүхдийн эрх, хүүхэд хамгаалал тэдний хөгжих, сурах, орчин нөхцөлийг байнга анхаарч ажиллахаа илэрхийллээ</a:t>
            </a:r>
            <a:r>
              <a:rPr lang="mn-MN" dirty="0">
                <a:latin typeface="Arial" pitchFamily="34" charset="0"/>
                <a:cs typeface="Arial" pitchFamily="34" charset="0"/>
              </a:rPr>
              <a:t>. </a:t>
            </a:r>
            <a:endParaRPr lang="en-US" dirty="0"/>
          </a:p>
        </p:txBody>
      </p:sp>
      <p:pic>
        <p:nvPicPr>
          <p:cNvPr id="13" name="Content Placeholder 1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1219199"/>
            <a:ext cx="3429000" cy="5103629"/>
          </a:xfrm>
        </p:spPr>
      </p:pic>
    </p:spTree>
    <p:extLst>
      <p:ext uri="{BB962C8B-B14F-4D97-AF65-F5344CB8AC3E}">
        <p14:creationId xmlns:p14="http://schemas.microsoft.com/office/powerpoint/2010/main" val="2592854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143000"/>
            <a:ext cx="8077200" cy="1828800"/>
          </a:xfrm>
        </p:spPr>
        <p:txBody>
          <a:bodyPr>
            <a:normAutofit fontScale="92500" lnSpcReduction="20000"/>
          </a:bodyPr>
          <a:lstStyle/>
          <a:p>
            <a:pPr algn="just"/>
            <a:r>
              <a:rPr lang="en-US" b="0" dirty="0" err="1">
                <a:latin typeface="Arial" pitchFamily="34" charset="0"/>
                <a:cs typeface="Arial" pitchFamily="34" charset="0"/>
              </a:rPr>
              <a:t>Тэргүүлэгчдийн</a:t>
            </a:r>
            <a:r>
              <a:rPr lang="en-US" b="0" dirty="0">
                <a:latin typeface="Arial" pitchFamily="34" charset="0"/>
                <a:cs typeface="Arial" pitchFamily="34" charset="0"/>
              </a:rPr>
              <a:t> </a:t>
            </a:r>
            <a:r>
              <a:rPr lang="en-US" b="0" dirty="0" err="1">
                <a:latin typeface="Arial" pitchFamily="34" charset="0"/>
                <a:cs typeface="Arial" pitchFamily="34" charset="0"/>
              </a:rPr>
              <a:t>хурлын</a:t>
            </a:r>
            <a:r>
              <a:rPr lang="en-US" b="0" dirty="0">
                <a:latin typeface="Arial" pitchFamily="34" charset="0"/>
                <a:cs typeface="Arial" pitchFamily="34" charset="0"/>
              </a:rPr>
              <a:t> 2019 </a:t>
            </a:r>
            <a:r>
              <a:rPr lang="en-US" b="0" dirty="0" err="1">
                <a:latin typeface="Arial" pitchFamily="34" charset="0"/>
                <a:cs typeface="Arial" pitchFamily="34" charset="0"/>
              </a:rPr>
              <a:t>оны</a:t>
            </a:r>
            <a:r>
              <a:rPr lang="en-US" b="0" dirty="0">
                <a:latin typeface="Arial" pitchFamily="34" charset="0"/>
                <a:cs typeface="Arial" pitchFamily="34" charset="0"/>
              </a:rPr>
              <a:t> 08 </a:t>
            </a:r>
            <a:r>
              <a:rPr lang="en-US" b="0" dirty="0" err="1">
                <a:latin typeface="Arial" pitchFamily="34" charset="0"/>
                <a:cs typeface="Arial" pitchFamily="34" charset="0"/>
              </a:rPr>
              <a:t>дугаар</a:t>
            </a:r>
            <a:r>
              <a:rPr lang="en-US" b="0" dirty="0">
                <a:latin typeface="Arial" pitchFamily="34" charset="0"/>
                <a:cs typeface="Arial" pitchFamily="34" charset="0"/>
              </a:rPr>
              <a:t> </a:t>
            </a:r>
            <a:r>
              <a:rPr lang="en-US" b="0" dirty="0" err="1">
                <a:latin typeface="Arial" pitchFamily="34" charset="0"/>
                <a:cs typeface="Arial" pitchFamily="34" charset="0"/>
              </a:rPr>
              <a:t>сарын</a:t>
            </a:r>
            <a:r>
              <a:rPr lang="en-US" b="0" dirty="0">
                <a:latin typeface="Arial" pitchFamily="34" charset="0"/>
                <a:cs typeface="Arial" pitchFamily="34" charset="0"/>
              </a:rPr>
              <a:t> 21-ний </a:t>
            </a:r>
            <a:r>
              <a:rPr lang="en-US" b="0" dirty="0" err="1">
                <a:latin typeface="Arial" pitchFamily="34" charset="0"/>
                <a:cs typeface="Arial" pitchFamily="34" charset="0"/>
              </a:rPr>
              <a:t>өдрийн</a:t>
            </a:r>
            <a:r>
              <a:rPr lang="en-US" b="0" dirty="0">
                <a:latin typeface="Arial" pitchFamily="34" charset="0"/>
                <a:cs typeface="Arial" pitchFamily="34" charset="0"/>
              </a:rPr>
              <a:t> 30 </a:t>
            </a:r>
            <a:r>
              <a:rPr lang="en-US" b="0" dirty="0" err="1">
                <a:latin typeface="Arial" pitchFamily="34" charset="0"/>
                <a:cs typeface="Arial" pitchFamily="34" charset="0"/>
              </a:rPr>
              <a:t>тоот</a:t>
            </a:r>
            <a:r>
              <a:rPr lang="en-US" b="0" dirty="0">
                <a:latin typeface="Arial" pitchFamily="34" charset="0"/>
                <a:cs typeface="Arial" pitchFamily="34" charset="0"/>
              </a:rPr>
              <a:t> </a:t>
            </a:r>
            <a:r>
              <a:rPr lang="en-US" b="0" dirty="0" err="1">
                <a:latin typeface="Arial" pitchFamily="34" charset="0"/>
                <a:cs typeface="Arial" pitchFamily="34" charset="0"/>
              </a:rPr>
              <a:t>тогтоолоор</a:t>
            </a:r>
            <a:r>
              <a:rPr lang="en-US" b="0" dirty="0">
                <a:latin typeface="Arial" pitchFamily="34" charset="0"/>
                <a:cs typeface="Arial" pitchFamily="34" charset="0"/>
              </a:rPr>
              <a:t> </a:t>
            </a:r>
            <a:r>
              <a:rPr lang="en-US" b="0" dirty="0" err="1">
                <a:latin typeface="Arial" pitchFamily="34" charset="0"/>
                <a:cs typeface="Arial" pitchFamily="34" charset="0"/>
              </a:rPr>
              <a:t>Дархан</a:t>
            </a:r>
            <a:r>
              <a:rPr lang="en-US" b="0" dirty="0">
                <a:latin typeface="Arial" pitchFamily="34" charset="0"/>
                <a:cs typeface="Arial" pitchFamily="34" charset="0"/>
              </a:rPr>
              <a:t> </a:t>
            </a:r>
            <a:r>
              <a:rPr lang="en-US" b="0" dirty="0" err="1">
                <a:latin typeface="Arial" pitchFamily="34" charset="0"/>
                <a:cs typeface="Arial" pitchFamily="34" charset="0"/>
              </a:rPr>
              <a:t>сумын</a:t>
            </a:r>
            <a:r>
              <a:rPr lang="en-US" b="0" dirty="0">
                <a:latin typeface="Arial" pitchFamily="34" charset="0"/>
                <a:cs typeface="Arial" pitchFamily="34" charset="0"/>
              </a:rPr>
              <a:t> </a:t>
            </a:r>
            <a:r>
              <a:rPr lang="en-US" b="0" dirty="0" err="1">
                <a:latin typeface="Arial" pitchFamily="34" charset="0"/>
                <a:cs typeface="Arial" pitchFamily="34" charset="0"/>
              </a:rPr>
              <a:t>нутаг</a:t>
            </a:r>
            <a:r>
              <a:rPr lang="en-US" b="0" dirty="0">
                <a:latin typeface="Arial" pitchFamily="34" charset="0"/>
                <a:cs typeface="Arial" pitchFamily="34" charset="0"/>
              </a:rPr>
              <a:t> </a:t>
            </a:r>
            <a:r>
              <a:rPr lang="en-US" b="0" dirty="0" err="1">
                <a:latin typeface="Arial" pitchFamily="34" charset="0"/>
                <a:cs typeface="Arial" pitchFamily="34" charset="0"/>
              </a:rPr>
              <a:t>дэвсгэрт</a:t>
            </a:r>
            <a:r>
              <a:rPr lang="en-US" b="0" dirty="0">
                <a:latin typeface="Arial" pitchFamily="34" charset="0"/>
                <a:cs typeface="Arial" pitchFamily="34" charset="0"/>
              </a:rPr>
              <a:t> </a:t>
            </a:r>
            <a:r>
              <a:rPr lang="en-US" b="0" dirty="0" err="1">
                <a:latin typeface="Arial" pitchFamily="34" charset="0"/>
                <a:cs typeface="Arial" pitchFamily="34" charset="0"/>
              </a:rPr>
              <a:t>сумын</a:t>
            </a:r>
            <a:r>
              <a:rPr lang="en-US" b="0" dirty="0">
                <a:latin typeface="Arial" pitchFamily="34" charset="0"/>
                <a:cs typeface="Arial" pitchFamily="34" charset="0"/>
              </a:rPr>
              <a:t> </a:t>
            </a:r>
            <a:r>
              <a:rPr lang="en-US" b="0" dirty="0" err="1">
                <a:latin typeface="Arial" pitchFamily="34" charset="0"/>
                <a:cs typeface="Arial" pitchFamily="34" charset="0"/>
              </a:rPr>
              <a:t>Орон</a:t>
            </a:r>
            <a:r>
              <a:rPr lang="en-US" b="0" dirty="0">
                <a:latin typeface="Arial" pitchFamily="34" charset="0"/>
                <a:cs typeface="Arial" pitchFamily="34" charset="0"/>
              </a:rPr>
              <a:t> </a:t>
            </a:r>
            <a:r>
              <a:rPr lang="en-US" b="0" dirty="0" err="1">
                <a:latin typeface="Arial" pitchFamily="34" charset="0"/>
                <a:cs typeface="Arial" pitchFamily="34" charset="0"/>
              </a:rPr>
              <a:t>нутгийн</a:t>
            </a:r>
            <a:r>
              <a:rPr lang="en-US" b="0" dirty="0">
                <a:latin typeface="Arial" pitchFamily="34" charset="0"/>
                <a:cs typeface="Arial" pitchFamily="34" charset="0"/>
              </a:rPr>
              <a:t> </a:t>
            </a:r>
            <a:r>
              <a:rPr lang="en-US" b="0" dirty="0" err="1">
                <a:latin typeface="Arial" pitchFamily="34" charset="0"/>
                <a:cs typeface="Arial" pitchFamily="34" charset="0"/>
              </a:rPr>
              <a:t>хөгжлийн</a:t>
            </a:r>
            <a:r>
              <a:rPr lang="en-US" b="0" dirty="0">
                <a:latin typeface="Arial" pitchFamily="34" charset="0"/>
                <a:cs typeface="Arial" pitchFamily="34" charset="0"/>
              </a:rPr>
              <a:t> </a:t>
            </a:r>
            <a:r>
              <a:rPr lang="en-US" b="0" dirty="0" err="1">
                <a:latin typeface="Arial" pitchFamily="34" charset="0"/>
                <a:cs typeface="Arial" pitchFamily="34" charset="0"/>
              </a:rPr>
              <a:t>сангийн</a:t>
            </a:r>
            <a:r>
              <a:rPr lang="en-US" b="0" dirty="0">
                <a:latin typeface="Arial" pitchFamily="34" charset="0"/>
                <a:cs typeface="Arial" pitchFamily="34" charset="0"/>
              </a:rPr>
              <a:t> </a:t>
            </a:r>
            <a:r>
              <a:rPr lang="en-US" b="0" dirty="0" err="1">
                <a:latin typeface="Arial" pitchFamily="34" charset="0"/>
                <a:cs typeface="Arial" pitchFamily="34" charset="0"/>
              </a:rPr>
              <a:t>хөрөнгөөр</a:t>
            </a:r>
            <a:r>
              <a:rPr lang="en-US" b="0" dirty="0">
                <a:latin typeface="Arial" pitchFamily="34" charset="0"/>
                <a:cs typeface="Arial" pitchFamily="34" charset="0"/>
              </a:rPr>
              <a:t>  </a:t>
            </a:r>
            <a:r>
              <a:rPr lang="en-US" b="0" dirty="0" err="1">
                <a:latin typeface="Arial" pitchFamily="34" charset="0"/>
                <a:cs typeface="Arial" pitchFamily="34" charset="0"/>
              </a:rPr>
              <a:t>хэрэгжүүлж</a:t>
            </a:r>
            <a:r>
              <a:rPr lang="en-US" b="0" dirty="0">
                <a:latin typeface="Arial" pitchFamily="34" charset="0"/>
                <a:cs typeface="Arial" pitchFamily="34" charset="0"/>
              </a:rPr>
              <a:t> </a:t>
            </a:r>
            <a:r>
              <a:rPr lang="en-US" b="0" dirty="0" err="1">
                <a:latin typeface="Arial" pitchFamily="34" charset="0"/>
                <a:cs typeface="Arial" pitchFamily="34" charset="0"/>
              </a:rPr>
              <a:t>буй</a:t>
            </a:r>
            <a:r>
              <a:rPr lang="en-US" b="0" dirty="0">
                <a:latin typeface="Arial" pitchFamily="34" charset="0"/>
                <a:cs typeface="Arial" pitchFamily="34" charset="0"/>
              </a:rPr>
              <a:t> </a:t>
            </a:r>
            <a:r>
              <a:rPr lang="en-US" b="0" dirty="0" err="1">
                <a:latin typeface="Arial" pitchFamily="34" charset="0"/>
                <a:cs typeface="Arial" pitchFamily="34" charset="0"/>
              </a:rPr>
              <a:t>ажлуудын</a:t>
            </a:r>
            <a:r>
              <a:rPr lang="en-US" b="0" dirty="0">
                <a:latin typeface="Arial" pitchFamily="34" charset="0"/>
                <a:cs typeface="Arial" pitchFamily="34" charset="0"/>
              </a:rPr>
              <a:t> </a:t>
            </a:r>
            <a:r>
              <a:rPr lang="en-US" b="0" dirty="0" err="1">
                <a:latin typeface="Arial" pitchFamily="34" charset="0"/>
                <a:cs typeface="Arial" pitchFamily="34" charset="0"/>
              </a:rPr>
              <a:t>гүйцэтгэлд</a:t>
            </a:r>
            <a:r>
              <a:rPr lang="en-US" b="0" dirty="0">
                <a:latin typeface="Arial" pitchFamily="34" charset="0"/>
                <a:cs typeface="Arial" pitchFamily="34" charset="0"/>
              </a:rPr>
              <a:t> </a:t>
            </a:r>
            <a:r>
              <a:rPr lang="en-US" b="0" dirty="0" err="1">
                <a:latin typeface="Arial" pitchFamily="34" charset="0"/>
                <a:cs typeface="Arial" pitchFamily="34" charset="0"/>
              </a:rPr>
              <a:t>хяналт</a:t>
            </a:r>
            <a:r>
              <a:rPr lang="en-US" b="0" dirty="0">
                <a:latin typeface="Arial" pitchFamily="34" charset="0"/>
                <a:cs typeface="Arial" pitchFamily="34" charset="0"/>
              </a:rPr>
              <a:t>, </a:t>
            </a:r>
            <a:r>
              <a:rPr lang="en-US" b="0" dirty="0" err="1">
                <a:latin typeface="Arial" pitchFamily="34" charset="0"/>
                <a:cs typeface="Arial" pitchFamily="34" charset="0"/>
              </a:rPr>
              <a:t>шалгалт</a:t>
            </a:r>
            <a:r>
              <a:rPr lang="en-US" b="0" dirty="0">
                <a:latin typeface="Arial" pitchFamily="34" charset="0"/>
                <a:cs typeface="Arial" pitchFamily="34" charset="0"/>
              </a:rPr>
              <a:t> </a:t>
            </a:r>
            <a:r>
              <a:rPr lang="en-US" b="0" dirty="0" err="1">
                <a:latin typeface="Arial" pitchFamily="34" charset="0"/>
                <a:cs typeface="Arial" pitchFamily="34" charset="0"/>
              </a:rPr>
              <a:t>хийх</a:t>
            </a:r>
            <a:r>
              <a:rPr lang="en-US" b="0" dirty="0">
                <a:latin typeface="Arial" pitchFamily="34" charset="0"/>
                <a:cs typeface="Arial" pitchFamily="34" charset="0"/>
              </a:rPr>
              <a:t> </a:t>
            </a:r>
            <a:r>
              <a:rPr lang="en-US" b="0" dirty="0" err="1">
                <a:latin typeface="Arial" pitchFamily="34" charset="0"/>
                <a:cs typeface="Arial" pitchFamily="34" charset="0"/>
              </a:rPr>
              <a:t>ажлын</a:t>
            </a:r>
            <a:r>
              <a:rPr lang="en-US" b="0" dirty="0">
                <a:latin typeface="Arial" pitchFamily="34" charset="0"/>
                <a:cs typeface="Arial" pitchFamily="34" charset="0"/>
              </a:rPr>
              <a:t> </a:t>
            </a:r>
            <a:r>
              <a:rPr lang="en-US" b="0" dirty="0" err="1">
                <a:latin typeface="Arial" pitchFamily="34" charset="0"/>
                <a:cs typeface="Arial" pitchFamily="34" charset="0"/>
              </a:rPr>
              <a:t>хэсгийг</a:t>
            </a:r>
            <a:r>
              <a:rPr lang="en-US" b="0" dirty="0">
                <a:latin typeface="Arial" pitchFamily="34" charset="0"/>
                <a:cs typeface="Arial" pitchFamily="34" charset="0"/>
              </a:rPr>
              <a:t>  9 </a:t>
            </a:r>
            <a:r>
              <a:rPr lang="en-US" b="0" dirty="0" err="1">
                <a:latin typeface="Arial" pitchFamily="34" charset="0"/>
                <a:cs typeface="Arial" pitchFamily="34" charset="0"/>
              </a:rPr>
              <a:t>хүний</a:t>
            </a:r>
            <a:r>
              <a:rPr lang="en-US" b="0" dirty="0">
                <a:latin typeface="Arial" pitchFamily="34" charset="0"/>
                <a:cs typeface="Arial" pitchFamily="34" charset="0"/>
              </a:rPr>
              <a:t>  </a:t>
            </a:r>
            <a:r>
              <a:rPr lang="en-US" b="0" dirty="0" err="1">
                <a:latin typeface="Arial" pitchFamily="34" charset="0"/>
                <a:cs typeface="Arial" pitchFamily="34" charset="0"/>
              </a:rPr>
              <a:t>бүрэлдэхүүнтэй</a:t>
            </a:r>
            <a:r>
              <a:rPr lang="en-US" b="0" dirty="0">
                <a:latin typeface="Arial" pitchFamily="34" charset="0"/>
                <a:cs typeface="Arial" pitchFamily="34" charset="0"/>
              </a:rPr>
              <a:t> </a:t>
            </a:r>
            <a:r>
              <a:rPr lang="en-US" b="0" dirty="0" err="1">
                <a:latin typeface="Arial" pitchFamily="34" charset="0"/>
                <a:cs typeface="Arial" pitchFamily="34" charset="0"/>
              </a:rPr>
              <a:t>баталлаа</a:t>
            </a:r>
            <a:r>
              <a:rPr lang="en-US" b="0" dirty="0" smtClean="0">
                <a:latin typeface="Arial" pitchFamily="34" charset="0"/>
                <a:cs typeface="Arial" pitchFamily="34" charset="0"/>
              </a:rPr>
              <a:t>.</a:t>
            </a:r>
            <a:endParaRPr lang="en-US" b="0" dirty="0">
              <a:latin typeface="Arial" pitchFamily="34" charset="0"/>
              <a:cs typeface="Arial" pitchFamily="34" charset="0"/>
            </a:endParaRPr>
          </a:p>
        </p:txBody>
      </p:sp>
      <p:pic>
        <p:nvPicPr>
          <p:cNvPr id="2" name="Content Placeholder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3200400"/>
            <a:ext cx="4572000" cy="3124201"/>
          </a:xfrm>
        </p:spPr>
      </p:pic>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76800" y="3200400"/>
            <a:ext cx="4041775" cy="3124200"/>
          </a:xfrm>
        </p:spPr>
      </p:pic>
    </p:spTree>
    <p:extLst>
      <p:ext uri="{BB962C8B-B14F-4D97-AF65-F5344CB8AC3E}">
        <p14:creationId xmlns:p14="http://schemas.microsoft.com/office/powerpoint/2010/main" val="30520438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838200"/>
            <a:ext cx="4114800" cy="3352800"/>
          </a:xfrm>
        </p:spPr>
        <p:txBody>
          <a:bodyPr>
            <a:normAutofit fontScale="70000" lnSpcReduction="20000"/>
          </a:bodyPr>
          <a:lstStyle/>
          <a:p>
            <a:pPr algn="just"/>
            <a:r>
              <a:rPr lang="mn-MN" b="0" dirty="0">
                <a:latin typeface="Arial" pitchFamily="34" charset="0"/>
                <a:cs typeface="Arial" pitchFamily="34" charset="0"/>
              </a:rPr>
              <a:t>	Я.Бат-Очир даргатай ажлын хэсэг Монгол Улсын Засаг захиргаа, нутаг дэвсгэрийн нэгж, түүний удирдлагын тухай  хуулийн 21 дүгээр зүйлийн 21.1 дэх хэсэгт заасны дагуу  Дархан сумын ИТХ-ын хуралдаанаар хэлэлцсэн  Дархан</a:t>
            </a:r>
            <a:r>
              <a:rPr lang="en-US" b="0" dirty="0">
                <a:latin typeface="Arial" pitchFamily="34" charset="0"/>
                <a:cs typeface="Arial" pitchFamily="34" charset="0"/>
              </a:rPr>
              <a:t> </a:t>
            </a:r>
            <a:r>
              <a:rPr lang="mn-MN" b="0" dirty="0">
                <a:latin typeface="Arial" pitchFamily="34" charset="0"/>
                <a:cs typeface="Arial" pitchFamily="34" charset="0"/>
              </a:rPr>
              <a:t>сумын 2019 оны төсвийн өр барагдуулах тухай асуудалд дүгнэлт  гаргаж,  Орон нутгийн хөгжлийн сангаар хийсэн төсөл арга хэмжээний хэрэгжилтэнд хяналт тавьж  ажиллаа</a:t>
            </a:r>
            <a:endParaRPr lang="en-US" b="0" dirty="0">
              <a:latin typeface="Arial" pitchFamily="34" charset="0"/>
              <a:cs typeface="Arial" pitchFamily="34" charset="0"/>
            </a:endParaRPr>
          </a:p>
          <a:p>
            <a:r>
              <a:rPr lang="en-US" dirty="0" smtClean="0"/>
              <a:t>  </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4038600"/>
            <a:ext cx="4040188" cy="2689250"/>
          </a:xfrm>
        </p:spPr>
      </p:pic>
      <p:pic>
        <p:nvPicPr>
          <p:cNvPr id="9"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086" y="1295400"/>
            <a:ext cx="4041775" cy="2690306"/>
          </a:xfrm>
          <a:prstGeom prst="rect">
            <a:avLst/>
          </a:prstGeom>
        </p:spPr>
      </p:pic>
      <p:pic>
        <p:nvPicPr>
          <p:cNvPr id="11" name="Content Placeholder 10"/>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267200" y="4038600"/>
            <a:ext cx="4041775" cy="2690306"/>
          </a:xfrm>
        </p:spPr>
      </p:pic>
    </p:spTree>
    <p:extLst>
      <p:ext uri="{BB962C8B-B14F-4D97-AF65-F5344CB8AC3E}">
        <p14:creationId xmlns:p14="http://schemas.microsoft.com/office/powerpoint/2010/main" val="6892744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3048001"/>
            <a:ext cx="4041775" cy="1752599"/>
          </a:xfrm>
          <a:prstGeom prst="rect">
            <a:avLst/>
          </a:prstGeom>
        </p:spPr>
      </p:pic>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1143001"/>
            <a:ext cx="4041775" cy="1828800"/>
          </a:xfrm>
        </p:spPr>
      </p:pic>
      <p:pic>
        <p:nvPicPr>
          <p:cNvPr id="15"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579" y="4876801"/>
            <a:ext cx="4040187" cy="1828800"/>
          </a:xfrm>
          <a:prstGeom prst="rect">
            <a:avLst/>
          </a:prstGeom>
        </p:spPr>
      </p:pic>
      <p:pic>
        <p:nvPicPr>
          <p:cNvPr id="16" name="Content Placeholder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987998"/>
            <a:ext cx="4040188" cy="2689250"/>
          </a:xfrm>
          <a:prstGeom prst="rect">
            <a:avLst/>
          </a:prstGeom>
        </p:spPr>
      </p:pic>
      <p:sp>
        <p:nvSpPr>
          <p:cNvPr id="2" name="Content Placeholder 1"/>
          <p:cNvSpPr>
            <a:spLocks noGrp="1"/>
          </p:cNvSpPr>
          <p:nvPr>
            <p:ph sz="half" idx="2"/>
          </p:nvPr>
        </p:nvSpPr>
        <p:spPr>
          <a:xfrm>
            <a:off x="152400" y="1231644"/>
            <a:ext cx="4040188" cy="2778125"/>
          </a:xfrm>
        </p:spPr>
        <p:txBody>
          <a:bodyPr/>
          <a:lstStyle/>
          <a:p>
            <a:pPr marL="0" indent="0" algn="just">
              <a:buNone/>
            </a:pPr>
            <a:r>
              <a:rPr lang="mn-MN" dirty="0">
                <a:latin typeface="Arial" pitchFamily="34" charset="0"/>
                <a:cs typeface="Arial" pitchFamily="34" charset="0"/>
              </a:rPr>
              <a:t>Хяналт, шалгалтын ажлын хэсгийн тайланг 2019 оны 10 дугаар сарын 11-ний өдрийн Тэргүүлэгчдийн хуралдаандаар сонсоод Засаг дарга Б.Азжаргалд хүргүүлэв.</a:t>
            </a:r>
            <a:endParaRPr lang="en-US" dirty="0">
              <a:latin typeface="Arial" pitchFamily="34" charset="0"/>
              <a:cs typeface="Arial" pitchFamily="34" charset="0"/>
            </a:endParaRPr>
          </a:p>
          <a:p>
            <a:pPr marL="0" indent="0">
              <a:buNone/>
            </a:pPr>
            <a:endParaRPr lang="en-US" dirty="0"/>
          </a:p>
        </p:txBody>
      </p:sp>
    </p:spTree>
    <p:extLst>
      <p:ext uri="{BB962C8B-B14F-4D97-AF65-F5344CB8AC3E}">
        <p14:creationId xmlns:p14="http://schemas.microsoft.com/office/powerpoint/2010/main" val="3747933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130425"/>
            <a:ext cx="7772400" cy="2517775"/>
          </a:xfrm>
        </p:spPr>
        <p:txBody>
          <a:bodyPr>
            <a:normAutofit/>
          </a:bodyPr>
          <a:lstStyle/>
          <a:p>
            <a:r>
              <a:rPr lang="mn-MN" sz="5400" dirty="0" smtClean="0">
                <a:solidFill>
                  <a:schemeClr val="tx2"/>
                </a:solidFill>
                <a:latin typeface="Arial" pitchFamily="34" charset="0"/>
                <a:cs typeface="Arial" pitchFamily="34" charset="0"/>
              </a:rPr>
              <a:t>Хурлын хуралдаан </a:t>
            </a:r>
            <a:endParaRPr lang="en-US" sz="54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8347758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57200" y="2362200"/>
            <a:ext cx="7772400" cy="2212975"/>
          </a:xfrm>
        </p:spPr>
        <p:txBody>
          <a:bodyPr>
            <a:normAutofit fontScale="90000"/>
          </a:bodyPr>
          <a:lstStyle/>
          <a:p>
            <a:r>
              <a:rPr lang="mn-MN" dirty="0"/>
              <a:t> </a:t>
            </a:r>
            <a:r>
              <a:rPr lang="en-US" dirty="0"/>
              <a:t/>
            </a:r>
            <a:br>
              <a:rPr lang="en-US" dirty="0"/>
            </a:br>
            <a:r>
              <a:rPr lang="mn-MN" b="1" dirty="0">
                <a:latin typeface="Arial" pitchFamily="34" charset="0"/>
                <a:cs typeface="Arial" pitchFamily="34" charset="0"/>
              </a:rPr>
              <a:t>Дархан  сумын </a:t>
            </a:r>
            <a:r>
              <a:rPr lang="mn-MN" b="1" dirty="0" smtClean="0">
                <a:latin typeface="Arial" pitchFamily="34" charset="0"/>
                <a:cs typeface="Arial" pitchFamily="34" charset="0"/>
              </a:rPr>
              <a:t>ИТХ-ын Төлөөлөгчид</a:t>
            </a:r>
            <a:r>
              <a:rPr lang="mn-MN" b="1" dirty="0">
                <a:latin typeface="Arial" pitchFamily="34" charset="0"/>
                <a:cs typeface="Arial" pitchFamily="34" charset="0"/>
              </a:rPr>
              <a:t>, багийн ИНХ-ын дарга нарын хамтарсан </a:t>
            </a:r>
            <a:r>
              <a:rPr lang="mn-MN" b="1" dirty="0" smtClean="0">
                <a:latin typeface="Arial" pitchFamily="34" charset="0"/>
                <a:cs typeface="Arial" pitchFamily="34" charset="0"/>
              </a:rPr>
              <a:t>зөвлөгөөн</a:t>
            </a:r>
            <a:r>
              <a:rPr lang="en-US" dirty="0">
                <a:latin typeface="Arial" pitchFamily="34" charset="0"/>
                <a:cs typeface="Arial" pitchFamily="34" charset="0"/>
              </a:rPr>
              <a:t/>
            </a:r>
            <a:br>
              <a:rPr lang="en-US" dirty="0">
                <a:latin typeface="Arial" pitchFamily="34" charset="0"/>
                <a:cs typeface="Arial" pitchFamily="34" charset="0"/>
              </a:rPr>
            </a:br>
            <a:endParaRPr lang="en-US" dirty="0">
              <a:latin typeface="Arial" pitchFamily="34" charset="0"/>
              <a:cs typeface="Arial" pitchFamily="34" charset="0"/>
            </a:endParaRPr>
          </a:p>
        </p:txBody>
      </p:sp>
    </p:spTree>
    <p:extLst>
      <p:ext uri="{BB962C8B-B14F-4D97-AF65-F5344CB8AC3E}">
        <p14:creationId xmlns:p14="http://schemas.microsoft.com/office/powerpoint/2010/main" val="16851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48200" y="1066800"/>
            <a:ext cx="3581400" cy="2667000"/>
          </a:xfrm>
        </p:spPr>
        <p:txBody>
          <a:bodyPr>
            <a:normAutofit fontScale="92500" lnSpcReduction="10000"/>
          </a:bodyPr>
          <a:lstStyle/>
          <a:p>
            <a:pPr algn="just"/>
            <a:r>
              <a:rPr lang="mn-MN" b="0" dirty="0">
                <a:latin typeface="Arial" pitchFamily="34" charset="0"/>
                <a:cs typeface="Arial" pitchFamily="34" charset="0"/>
              </a:rPr>
              <a:t>Дархан сумын ИТХ-ын Төлөөлөгчид, багийн ИНХ-ын дарга, Тэргүүлэгчдийн хамтарсан зөвлөгөөнийг </a:t>
            </a:r>
            <a:r>
              <a:rPr lang="mn-MN" b="0" dirty="0" smtClean="0">
                <a:latin typeface="Arial" pitchFamily="34" charset="0"/>
                <a:cs typeface="Arial" pitchFamily="34" charset="0"/>
              </a:rPr>
              <a:t>3 </a:t>
            </a:r>
            <a:r>
              <a:rPr lang="mn-MN" b="0" dirty="0">
                <a:latin typeface="Arial" pitchFamily="34" charset="0"/>
                <a:cs typeface="Arial" pitchFamily="34" charset="0"/>
              </a:rPr>
              <a:t>удаа зохион байгуулж  д</a:t>
            </a:r>
            <a:r>
              <a:rPr lang="mn-MN" b="0" dirty="0" smtClean="0">
                <a:latin typeface="Arial" pitchFamily="34" charset="0"/>
                <a:cs typeface="Arial" pitchFamily="34" charset="0"/>
              </a:rPr>
              <a:t>араах </a:t>
            </a:r>
            <a:r>
              <a:rPr lang="mn-MN" b="0" dirty="0">
                <a:latin typeface="Arial" pitchFamily="34" charset="0"/>
                <a:cs typeface="Arial" pitchFamily="34" charset="0"/>
              </a:rPr>
              <a:t>асуудлуудыг </a:t>
            </a:r>
            <a:r>
              <a:rPr lang="mn-MN" b="0" dirty="0" smtClean="0">
                <a:latin typeface="Arial" pitchFamily="34" charset="0"/>
                <a:cs typeface="Arial" pitchFamily="34" charset="0"/>
              </a:rPr>
              <a:t>хэлэлцлээ.  </a:t>
            </a:r>
            <a:endParaRPr lang="en-US" b="0" dirty="0">
              <a:latin typeface="Arial" pitchFamily="34" charset="0"/>
              <a:cs typeface="Arial" pitchFamily="34" charset="0"/>
            </a:endParaRP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52400" y="1066800"/>
            <a:ext cx="4191000" cy="2694516"/>
          </a:xfrm>
        </p:spPr>
      </p:pic>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899724"/>
            <a:ext cx="4192588" cy="2795058"/>
          </a:xfrm>
          <a:prstGeom prst="rect">
            <a:avLst/>
          </a:prstGeom>
        </p:spPr>
      </p:pic>
      <p:pic>
        <p:nvPicPr>
          <p:cNvPr id="4" name="Content Placeholder 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2400" y="3899321"/>
            <a:ext cx="4040188" cy="2691561"/>
          </a:xfrm>
        </p:spPr>
      </p:pic>
    </p:spTree>
    <p:extLst>
      <p:ext uri="{BB962C8B-B14F-4D97-AF65-F5344CB8AC3E}">
        <p14:creationId xmlns:p14="http://schemas.microsoft.com/office/powerpoint/2010/main" val="31127636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066800"/>
            <a:ext cx="8153400" cy="3200399"/>
          </a:xfrm>
        </p:spPr>
        <p:txBody>
          <a:bodyPr>
            <a:normAutofit fontScale="85000" lnSpcReduction="20000"/>
          </a:bodyPr>
          <a:lstStyle/>
          <a:p>
            <a:pPr algn="just"/>
            <a:r>
              <a:rPr lang="mn-MN" sz="2700" b="0" dirty="0" smtClean="0">
                <a:latin typeface="Arial" pitchFamily="34" charset="0"/>
                <a:cs typeface="Arial" pitchFamily="34" charset="0"/>
              </a:rPr>
              <a:t>Дархан  </a:t>
            </a:r>
            <a:r>
              <a:rPr lang="mn-MN" sz="2700" b="0" dirty="0">
                <a:latin typeface="Arial" pitchFamily="34" charset="0"/>
                <a:cs typeface="Arial" pitchFamily="34" charset="0"/>
              </a:rPr>
              <a:t>сумын ИТХ-ын Төлөөлөгчид, багийн ИНХ-ын дарга, Тэргүүлэгчдийн хамтарсан зөвлөгөөн сумын ЗДТГ-ын хуралдааны танхимд боллоо. Зөвлөгөөнөөр</a:t>
            </a:r>
            <a:r>
              <a:rPr lang="mn-MN" sz="2700" b="0" dirty="0" smtClean="0">
                <a:latin typeface="Arial" pitchFamily="34" charset="0"/>
                <a:cs typeface="Arial" pitchFamily="34" charset="0"/>
              </a:rPr>
              <a:t>:</a:t>
            </a:r>
          </a:p>
          <a:p>
            <a:pPr marL="342900" indent="-342900" algn="just">
              <a:buFont typeface="Wingdings" pitchFamily="2" charset="2"/>
              <a:buChar char="Ø"/>
            </a:pPr>
            <a:r>
              <a:rPr lang="mn-MN" sz="2700" b="0" dirty="0" smtClean="0">
                <a:latin typeface="Arial" pitchFamily="34" charset="0"/>
                <a:cs typeface="Arial" pitchFamily="34" charset="0"/>
              </a:rPr>
              <a:t>Дархан сумын 2018 оны газар зохион байгуулалтын төлөвлөгөөний хэрэгжилт, 2019 оны төлөвлөгөөний төслийн тухай  /Аймгийн ГХБХБГ-ын дарга Д.Ганбаяр, </a:t>
            </a:r>
          </a:p>
          <a:p>
            <a:pPr marL="342900" indent="-342900" algn="just">
              <a:buFont typeface="Wingdings" pitchFamily="2" charset="2"/>
              <a:buChar char="Ø"/>
            </a:pPr>
            <a:r>
              <a:rPr lang="mn-MN" sz="2700" b="0" dirty="0" smtClean="0">
                <a:latin typeface="Arial" pitchFamily="34" charset="0"/>
                <a:cs typeface="Arial" pitchFamily="34" charset="0"/>
              </a:rPr>
              <a:t>Дархан сумын хог хаягдлын үйлчилгээний хэмжээг тогтоох тухай /НААҮГ-ын ерөнхий инженер Д.Хан</a:t>
            </a:r>
            <a:r>
              <a:rPr lang="mn-MN" sz="2700" b="0" dirty="0">
                <a:latin typeface="Arial" pitchFamily="34" charset="0"/>
                <a:cs typeface="Arial" pitchFamily="34" charset="0"/>
              </a:rPr>
              <a:t>д</a:t>
            </a:r>
            <a:r>
              <a:rPr lang="mn-MN" sz="2700" b="0" dirty="0" smtClean="0">
                <a:latin typeface="Arial" pitchFamily="34" charset="0"/>
                <a:cs typeface="Arial" pitchFamily="34" charset="0"/>
              </a:rPr>
              <a:t>жаргал/ мэдээ мэдээллийг урьдчилан танилцууллаа.</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4292600"/>
            <a:ext cx="3659188" cy="2439458"/>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267200" y="4318000"/>
            <a:ext cx="3660775" cy="2440516"/>
          </a:xfrm>
        </p:spPr>
      </p:pic>
    </p:spTree>
    <p:extLst>
      <p:ext uri="{BB962C8B-B14F-4D97-AF65-F5344CB8AC3E}">
        <p14:creationId xmlns:p14="http://schemas.microsoft.com/office/powerpoint/2010/main" val="31939601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219200"/>
            <a:ext cx="7772400" cy="2743199"/>
          </a:xfrm>
        </p:spPr>
        <p:txBody>
          <a:bodyPr>
            <a:normAutofit/>
          </a:bodyPr>
          <a:lstStyle/>
          <a:p>
            <a:pPr algn="just"/>
            <a:r>
              <a:rPr lang="mn-MN" b="0" dirty="0">
                <a:latin typeface="Arial" pitchFamily="34" charset="0"/>
                <a:cs typeface="Arial" pitchFamily="34" charset="0"/>
              </a:rPr>
              <a:t>Хийсэн мэдээллийн дагуу зөвлөгөөнд оролцогчид асуулт хариулт өрнүүлж, өөрсдийн багт тулгамдаж буй асуудлаа хэлж, санал бодлоо илэрхийллээ. Төлөөлөгчид болон багийн ИНХ-ын дарга, Тэргүүлэгчдийн ирүүлсэн саналыг харгалзан төсөлдөө тусгаж Дархан сумын ИТХ-ын ээлжит 10 дугаар хуралдаанд оруулж батлуулах юм</a:t>
            </a:r>
            <a:r>
              <a:rPr lang="mn-MN" b="0" dirty="0" smtClean="0">
                <a:latin typeface="Arial" pitchFamily="34" charset="0"/>
                <a:cs typeface="Arial" pitchFamily="34" charset="0"/>
              </a:rPr>
              <a:t>.</a:t>
            </a:r>
            <a:endParaRPr lang="mn-MN" b="0" dirty="0">
              <a:latin typeface="Arial" pitchFamily="34" charset="0"/>
              <a:cs typeface="Arial" pitchFamily="34" charset="0"/>
            </a:endParaRPr>
          </a:p>
        </p:txBody>
      </p:sp>
      <p:pic>
        <p:nvPicPr>
          <p:cNvPr id="7"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4039985" cy="2693324"/>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4038600"/>
            <a:ext cx="4039985" cy="2693324"/>
          </a:xfrm>
          <a:prstGeom prst="rect">
            <a:avLst/>
          </a:prstGeom>
        </p:spPr>
      </p:pic>
    </p:spTree>
    <p:extLst>
      <p:ext uri="{BB962C8B-B14F-4D97-AF65-F5344CB8AC3E}">
        <p14:creationId xmlns:p14="http://schemas.microsoft.com/office/powerpoint/2010/main" val="4179496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914400"/>
            <a:ext cx="8305800" cy="3124200"/>
          </a:xfrm>
        </p:spPr>
        <p:txBody>
          <a:bodyPr>
            <a:normAutofit/>
          </a:bodyPr>
          <a:lstStyle/>
          <a:p>
            <a:pPr algn="just"/>
            <a:r>
              <a:rPr lang="mn-MN" b="0" dirty="0" smtClean="0">
                <a:latin typeface="Arial" pitchFamily="34" charset="0"/>
                <a:cs typeface="Arial" pitchFamily="34" charset="0"/>
              </a:rPr>
              <a:t>Дархан сумын </a:t>
            </a:r>
            <a:r>
              <a:rPr lang="mn-MN" b="0" dirty="0">
                <a:latin typeface="Arial" pitchFamily="34" charset="0"/>
                <a:cs typeface="Arial" pitchFamily="34" charset="0"/>
              </a:rPr>
              <a:t>ИТХ-ын Төлөөлөгч, багийн ИНХ-ын дарга, Засаг дарга </a:t>
            </a:r>
            <a:r>
              <a:rPr lang="mn-MN" b="0" dirty="0" smtClean="0">
                <a:latin typeface="Arial" pitchFamily="34" charset="0"/>
                <a:cs typeface="Arial" pitchFamily="34" charset="0"/>
              </a:rPr>
              <a:t>нарын зөвлөлгөөн </a:t>
            </a:r>
            <a:r>
              <a:rPr lang="mn-MN" b="0" dirty="0">
                <a:latin typeface="Arial" pitchFamily="34" charset="0"/>
                <a:cs typeface="Arial" pitchFamily="34" charset="0"/>
              </a:rPr>
              <a:t> 2019 оны 03 дугаар сарын 14-ний </a:t>
            </a:r>
            <a:r>
              <a:rPr lang="mn-MN" b="0" dirty="0" smtClean="0">
                <a:latin typeface="Arial" pitchFamily="34" charset="0"/>
                <a:cs typeface="Arial" pitchFamily="34" charset="0"/>
              </a:rPr>
              <a:t>өдөр болов.  Зөвлөлгөөнд </a:t>
            </a:r>
            <a:r>
              <a:rPr lang="mn-MN" b="0" dirty="0">
                <a:latin typeface="Arial" pitchFamily="34" charset="0"/>
                <a:cs typeface="Arial" pitchFamily="34" charset="0"/>
              </a:rPr>
              <a:t>оролцогчдод “Дархан хотын ерөнхий төлөвлөгөө 2035” төсөл болон Дархан хотын хөгжлийн чиг хандлага цаашид хэрхэн төлөвлөгдсөн талаар төслийн багийн ахлагч Монгол улсын зөвлөх архитектор, гавъяат барилгачин  Я.Шархүү, </a:t>
            </a:r>
            <a:endParaRPr lang="mn-MN" b="0" dirty="0" smtClean="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4038600"/>
            <a:ext cx="4038600" cy="2692400"/>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343400" y="4038600"/>
            <a:ext cx="4041775" cy="2692395"/>
          </a:xfrm>
        </p:spPr>
      </p:pic>
    </p:spTree>
    <p:extLst>
      <p:ext uri="{BB962C8B-B14F-4D97-AF65-F5344CB8AC3E}">
        <p14:creationId xmlns:p14="http://schemas.microsoft.com/office/powerpoint/2010/main" val="5927309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43400" y="1447800"/>
            <a:ext cx="3886200" cy="4343400"/>
          </a:xfrm>
        </p:spPr>
        <p:txBody>
          <a:bodyPr>
            <a:normAutofit lnSpcReduction="10000"/>
          </a:bodyPr>
          <a:lstStyle/>
          <a:p>
            <a:pPr algn="just"/>
            <a:r>
              <a:rPr lang="mn-MN" b="0" dirty="0">
                <a:latin typeface="Arial" pitchFamily="34" charset="0"/>
                <a:cs typeface="Arial" pitchFamily="34" charset="0"/>
              </a:rPr>
              <a:t>улсын болон орон нутгийн хөрөнгө оруулалтаар 43 дугаар тойрогт /4, 5, 6, 7, 8, Өргөө баг/  2019 онд хийх бүтээн байгуулалтын ажлын талаар Хөрөнгө оруулалт, хөгжлийн бодлого, төлөвлөлтийн хэлтсийн дарга П.Батсүх  нар тус тус танилцууллаа.</a:t>
            </a:r>
          </a:p>
          <a:p>
            <a:endParaRPr lang="en-US" dirty="0"/>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52400" y="1282368"/>
            <a:ext cx="4038600" cy="2688346"/>
          </a:xfrm>
        </p:spPr>
      </p:pic>
      <p:pic>
        <p:nvPicPr>
          <p:cNvPr id="7"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52400" y="4038600"/>
            <a:ext cx="4039985" cy="2693324"/>
          </a:xfrm>
        </p:spPr>
      </p:pic>
    </p:spTree>
    <p:extLst>
      <p:ext uri="{BB962C8B-B14F-4D97-AF65-F5344CB8AC3E}">
        <p14:creationId xmlns:p14="http://schemas.microsoft.com/office/powerpoint/2010/main" val="1959776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52400" y="1143000"/>
            <a:ext cx="4191000" cy="5410200"/>
          </a:xfrm>
        </p:spPr>
        <p:txBody>
          <a:bodyPr>
            <a:normAutofit fontScale="62500" lnSpcReduction="20000"/>
          </a:bodyPr>
          <a:lstStyle/>
          <a:p>
            <a:pPr marL="0" indent="0" algn="just">
              <a:buNone/>
            </a:pPr>
            <a:r>
              <a:rPr lang="mn-MN" sz="2900" dirty="0">
                <a:latin typeface="Arial" pitchFamily="34" charset="0"/>
                <a:cs typeface="Arial" pitchFamily="34" charset="0"/>
              </a:rPr>
              <a:t>Дархан хотыг 2035 он хүртэл хөгжүүлэх хөгжлийн ерөнхий төлөвлөгөөнд тусгагдсан гэр хорооллыг  барилгажуулах ажил нь 2019 онд улсын төсвийн  хөрөнгө оруулалтаар 43 дугаар тойргийн 5, 6, 7, 8 дугаар багуудын гэр хорооллын айл өрхүүдэд инженерийн шугам сүлжээг оруулах ажилтай уялдаж байгаа бөгөөд   бүтээн байгуулалтын ажлыг  чанартай хийлгэх, мэргэжлийн байгууллагуудаар хяналт тавиулах, хамтрах, иргэдийн санал бодлыг сонсох, тэднийг идэвхтэй оролцуулах талаар аймаг, сумын Засаг дарга, түүний Тамгын газар, тухайн багаас сонгогдсон аймаг, сумын ИТХ-ын Төлөөлөгч, багийн ИНХ-ын дарга, Засаг дарга нарын санал бодлыг нэгтгэсэн үр дүнтэй зөвлөлгөөн боллоо. </a:t>
            </a:r>
            <a:endParaRPr lang="en-US" sz="2900" dirty="0">
              <a:latin typeface="Arial" pitchFamily="34" charset="0"/>
              <a:cs typeface="Arial" pitchFamily="34" charset="0"/>
            </a:endParaRPr>
          </a:p>
        </p:txBody>
      </p:sp>
      <p:pic>
        <p:nvPicPr>
          <p:cNvPr id="9" name="Content Placeholder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419600" y="3962400"/>
            <a:ext cx="4038600" cy="2692401"/>
          </a:xfrm>
          <a:prstGeom prst="rect">
            <a:avLst/>
          </a:prstGeom>
        </p:spPr>
      </p:pic>
      <p:pic>
        <p:nvPicPr>
          <p:cNvPr id="10" name="Content Placeholder 1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1143000"/>
            <a:ext cx="4041775" cy="2694516"/>
          </a:xfrm>
        </p:spPr>
      </p:pic>
    </p:spTree>
    <p:extLst>
      <p:ext uri="{BB962C8B-B14F-4D97-AF65-F5344CB8AC3E}">
        <p14:creationId xmlns:p14="http://schemas.microsoft.com/office/powerpoint/2010/main" val="352604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192588" y="1164771"/>
            <a:ext cx="4114800" cy="5236029"/>
          </a:xfrm>
        </p:spPr>
        <p:txBody>
          <a:bodyPr>
            <a:normAutofit/>
          </a:bodyPr>
          <a:lstStyle/>
          <a:p>
            <a:pPr marL="0" indent="0" algn="just">
              <a:buNone/>
            </a:pPr>
            <a:r>
              <a:rPr lang="mn-MN" dirty="0">
                <a:latin typeface="Arial" pitchFamily="34" charset="0"/>
                <a:cs typeface="Arial" pitchFamily="34" charset="0"/>
              </a:rPr>
              <a:t>Дархан сумын ИТХ-ын Төлөөлөгчид, багийн ИНХ-ын дарга нарын хамтарсан зөвлөгөөн /2019.08.22</a:t>
            </a:r>
            <a:r>
              <a:rPr lang="mn-MN" dirty="0" smtClean="0">
                <a:latin typeface="Arial" pitchFamily="34" charset="0"/>
                <a:cs typeface="Arial" pitchFamily="34" charset="0"/>
              </a:rPr>
              <a:t>/ -өдөр болж  Дархан </a:t>
            </a:r>
            <a:r>
              <a:rPr lang="mn-MN" dirty="0">
                <a:latin typeface="Arial" pitchFamily="34" charset="0"/>
                <a:cs typeface="Arial" pitchFamily="34" charset="0"/>
              </a:rPr>
              <a:t>сумын нутаг дэвсгэрт улсын болон аймаг, сумын орон нутгийн хөгжлийн сангийн хөрөнгөөр хэрэгжүүлж буй ажлуудын явцын мэдээллийг ЗДТГ-ын мэргэжилтэн </a:t>
            </a:r>
            <a:r>
              <a:rPr lang="mn-MN" dirty="0" smtClean="0">
                <a:latin typeface="Arial" pitchFamily="34" charset="0"/>
                <a:cs typeface="Arial" pitchFamily="34" charset="0"/>
              </a:rPr>
              <a:t>Б.Болорчимэг</a:t>
            </a:r>
            <a:r>
              <a:rPr lang="mn-MN" dirty="0">
                <a:latin typeface="Arial" pitchFamily="34" charset="0"/>
                <a:cs typeface="Arial" pitchFamily="34" charset="0"/>
              </a:rPr>
              <a:t> </a:t>
            </a:r>
            <a:r>
              <a:rPr lang="mn-MN" dirty="0" smtClean="0">
                <a:latin typeface="Arial" pitchFamily="34" charset="0"/>
                <a:cs typeface="Arial" pitchFamily="34" charset="0"/>
              </a:rPr>
              <a:t>танилцууллаа.</a:t>
            </a:r>
            <a:r>
              <a:rPr lang="mn-MN" dirty="0">
                <a:latin typeface="Arial" pitchFamily="34" charset="0"/>
                <a:cs typeface="Arial" pitchFamily="34" charset="0"/>
              </a:rPr>
              <a:t> </a:t>
            </a:r>
            <a:endParaRPr lang="en-US" dirty="0"/>
          </a:p>
        </p:txBody>
      </p:sp>
      <p:pic>
        <p:nvPicPr>
          <p:cNvPr id="7"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164771"/>
            <a:ext cx="4040188" cy="2667000"/>
          </a:xfrm>
          <a:prstGeom prst="rect">
            <a:avLst/>
          </a:prstGeom>
        </p:spPr>
      </p:pic>
      <p:pic>
        <p:nvPicPr>
          <p:cNvPr id="8"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85057" y="3962400"/>
            <a:ext cx="4040188" cy="2743200"/>
          </a:xfrm>
        </p:spPr>
      </p:pic>
    </p:spTree>
    <p:extLst>
      <p:ext uri="{BB962C8B-B14F-4D97-AF65-F5344CB8AC3E}">
        <p14:creationId xmlns:p14="http://schemas.microsoft.com/office/powerpoint/2010/main" val="34347022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95400"/>
            <a:ext cx="4268788" cy="5029199"/>
          </a:xfrm>
        </p:spPr>
        <p:txBody>
          <a:bodyPr>
            <a:normAutofit fontScale="92500"/>
          </a:bodyPr>
          <a:lstStyle/>
          <a:p>
            <a:pPr algn="just"/>
            <a:r>
              <a:rPr lang="mn-MN" b="0" dirty="0">
                <a:latin typeface="Arial" pitchFamily="34" charset="0"/>
                <a:cs typeface="Arial" pitchFamily="34" charset="0"/>
              </a:rPr>
              <a:t>Зөвлөгөөнд оролцогчид Дархан сумын нутаг дэвсгэрт улсын болон аймаг, сумын орон нутгийн хөгжлийн сангийн хөрөнгөөр хэрэгжүүлж буй ажлуудын явцын мэдээллийг сонсож, гүйцэтгэлд нь хяналт, шалгалт хийх ажлын хэсгийг байгуулан, тус хяналт шалгалтын ажлыг шуурхай зохион байгуулж, эргэн тайлагнахыг ажлын хэсгийн ахлагч Я.Бат-Очирт үүрэг болголоо</a:t>
            </a:r>
            <a:endParaRPr lang="en-US" b="0" dirty="0">
              <a:latin typeface="Arial" pitchFamily="34" charset="0"/>
              <a:cs typeface="Arial" pitchFamily="34" charset="0"/>
            </a:endParaRPr>
          </a:p>
          <a:p>
            <a:endParaRPr lang="en-US"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572000" y="1371599"/>
            <a:ext cx="3657600" cy="5173125"/>
          </a:xfrm>
        </p:spPr>
      </p:pic>
    </p:spTree>
    <p:extLst>
      <p:ext uri="{BB962C8B-B14F-4D97-AF65-F5344CB8AC3E}">
        <p14:creationId xmlns:p14="http://schemas.microsoft.com/office/powerpoint/2010/main" val="210861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914400"/>
            <a:ext cx="8229600" cy="3200400"/>
          </a:xfrm>
        </p:spPr>
        <p:txBody>
          <a:bodyPr>
            <a:normAutofit fontScale="92500" lnSpcReduction="10000"/>
          </a:bodyPr>
          <a:lstStyle/>
          <a:p>
            <a:pPr algn="just"/>
            <a:r>
              <a:rPr lang="mn-MN" b="0" dirty="0">
                <a:latin typeface="Arial" pitchFamily="34" charset="0"/>
                <a:cs typeface="Arial" pitchFamily="34" charset="0"/>
              </a:rPr>
              <a:t> “Дарханд үйлдвэрлэв” дэлгүүрээр борлуулагдаж байгаа Дархан сумын иргэд, ААНБ-ын бүтээгдэхүүний танилцуулгыг Дарханд үйлдвэрлэл үйлчилгээ эрхлэгчдийн нэгдсэн холбооны Тэргүүн, “Дарханд үйлдвэрлэв” дэлгүүрийн захирал Г.Бүрэнбат   хийлээ</a:t>
            </a:r>
            <a:r>
              <a:rPr lang="mn-MN" b="0" dirty="0" smtClean="0">
                <a:latin typeface="Arial" pitchFamily="34" charset="0"/>
                <a:cs typeface="Arial" pitchFamily="34" charset="0"/>
              </a:rPr>
              <a:t>.</a:t>
            </a:r>
            <a:endParaRPr lang="mn-MN" b="0" dirty="0">
              <a:latin typeface="Arial" pitchFamily="34" charset="0"/>
              <a:cs typeface="Arial" pitchFamily="34" charset="0"/>
            </a:endParaRPr>
          </a:p>
          <a:p>
            <a:pPr algn="just"/>
            <a:r>
              <a:rPr lang="mn-MN" b="0" dirty="0">
                <a:latin typeface="Arial" pitchFamily="34" charset="0"/>
                <a:cs typeface="Arial" pitchFamily="34" charset="0"/>
              </a:rPr>
              <a:t>“Дарханд үйлдвэрлэв” дэлгүүр нь  Дархан сумын 150 гаруй иргэд, ААНБ-тай хамтран арьсан эдлэл, ноосон эдлэл, оёмол эдлэл, модон эдлэл, бэлэг дурсгал, сүлжмэл, зөгийн бүтээгдэхүүн, гоёл чимэглэл гэх мэт олон төрлийн бараа бүтээгдэхүүнийг худалдаалдаг байна.      </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164542"/>
            <a:ext cx="4040188" cy="2693458"/>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4168800"/>
            <a:ext cx="4041775" cy="2694516"/>
          </a:xfrm>
        </p:spPr>
      </p:pic>
    </p:spTree>
    <p:extLst>
      <p:ext uri="{BB962C8B-B14F-4D97-AF65-F5344CB8AC3E}">
        <p14:creationId xmlns:p14="http://schemas.microsoft.com/office/powerpoint/2010/main" val="1413909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52400" y="1295401"/>
            <a:ext cx="3810000" cy="3352799"/>
          </a:xfrm>
        </p:spPr>
        <p:txBody>
          <a:bodyPr>
            <a:normAutofit/>
          </a:bodyPr>
          <a:lstStyle/>
          <a:p>
            <a:pPr algn="just"/>
            <a:r>
              <a:rPr lang="mn-MN" b="0" dirty="0">
                <a:latin typeface="Arial" pitchFamily="34" charset="0"/>
                <a:cs typeface="Arial" pitchFamily="34" charset="0"/>
              </a:rPr>
              <a:t>Дархан сумын ИТХ-ын 7 дахь удаагийн сонгуулийн ээлжит 10, 11 дүгээр хуралдаанаар дараах асуудлуудыг хэлэлцэж, холбогдох шийдвэрүүдийг гаргалаа. </a:t>
            </a:r>
            <a:endParaRPr lang="en-US" b="0" dirty="0">
              <a:latin typeface="Arial" pitchFamily="34" charset="0"/>
              <a:cs typeface="Arial" pitchFamily="34" charset="0"/>
            </a:endParaRPr>
          </a:p>
        </p:txBody>
      </p:sp>
      <p:pic>
        <p:nvPicPr>
          <p:cNvPr id="10" name="Content Placeholder 9" descr="C:\Users\Badmaa\Desktop\2016. 11 sariin Zurag\Ankhdugaar huraldaan\_MG_0034.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886200"/>
            <a:ext cx="4191000" cy="2895600"/>
          </a:xfrm>
          <a:prstGeom prst="rect">
            <a:avLst/>
          </a:prstGeom>
          <a:noFill/>
          <a:ln>
            <a:noFill/>
          </a:ln>
        </p:spPr>
      </p:pic>
      <p:pic>
        <p:nvPicPr>
          <p:cNvPr id="3" name="Content Placeholder 2"/>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038600" y="1143000"/>
            <a:ext cx="4194175" cy="2699427"/>
          </a:xfrm>
        </p:spPr>
      </p:pic>
    </p:spTree>
    <p:extLst>
      <p:ext uri="{BB962C8B-B14F-4D97-AF65-F5344CB8AC3E}">
        <p14:creationId xmlns:p14="http://schemas.microsoft.com/office/powerpoint/2010/main" val="26827359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914400"/>
            <a:ext cx="8077200" cy="3429000"/>
          </a:xfrm>
        </p:spPr>
        <p:txBody>
          <a:bodyPr>
            <a:normAutofit/>
          </a:bodyPr>
          <a:lstStyle/>
          <a:p>
            <a:pPr algn="just"/>
            <a:r>
              <a:rPr lang="mn-MN" b="0" dirty="0">
                <a:latin typeface="Arial" pitchFamily="34" charset="0"/>
                <a:cs typeface="Arial" pitchFamily="34" charset="0"/>
              </a:rPr>
              <a:t>Зөвлөгөөнөөр “Дарханд үйлдвэрлэв” дэлгүүрийн захирал Г.Бүрэнбат Төлөөлөгчид болон багийн ИНХ-ын дарга нартай хамтран ажиллах санал тавьж, үйлдвэрлэл үйлчилгээ эрхлэгчдийн үйл ажиллагаанд, тэдний санаачилсан төсөл хөтөлбөрүүдэд сум, орон нутгийн дэмжлэг хэрэгтэй байгаагаа илэрхийлж байлаа.</a:t>
            </a:r>
            <a:endParaRPr lang="en-US" b="0" dirty="0">
              <a:latin typeface="Arial" pitchFamily="34" charset="0"/>
              <a:cs typeface="Arial" pitchFamily="34" charset="0"/>
            </a:endParaRPr>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4040188" cy="2692801"/>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343400" y="4038600"/>
            <a:ext cx="4041775" cy="2694516"/>
          </a:xfrm>
        </p:spPr>
      </p:pic>
    </p:spTree>
    <p:extLst>
      <p:ext uri="{BB962C8B-B14F-4D97-AF65-F5344CB8AC3E}">
        <p14:creationId xmlns:p14="http://schemas.microsoft.com/office/powerpoint/2010/main" val="20095366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2130425"/>
            <a:ext cx="7772400" cy="2441575"/>
          </a:xfrm>
        </p:spPr>
        <p:txBody>
          <a:bodyPr>
            <a:normAutofit/>
          </a:bodyPr>
          <a:lstStyle/>
          <a:p>
            <a:r>
              <a:rPr lang="mn-MN" b="1" dirty="0" smtClean="0">
                <a:solidFill>
                  <a:schemeClr val="tx2"/>
                </a:solidFill>
                <a:latin typeface="Arial" pitchFamily="34" charset="0"/>
                <a:cs typeface="Arial" pitchFamily="34" charset="0"/>
              </a:rPr>
              <a:t>ДАРХАН СУМЫН ИТХ-ЫН АЖЛЫН АЛБА</a:t>
            </a:r>
            <a:endParaRPr lang="en-US"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0823520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4114800"/>
            <a:ext cx="8305800" cy="2590800"/>
          </a:xfrm>
        </p:spPr>
        <p:txBody>
          <a:bodyPr>
            <a:normAutofit fontScale="85000" lnSpcReduction="10000"/>
          </a:bodyPr>
          <a:lstStyle/>
          <a:p>
            <a:pPr lvl="0" algn="just"/>
            <a:r>
              <a:rPr lang="mn-MN" b="0" dirty="0">
                <a:latin typeface="Arial" pitchFamily="34" charset="0"/>
                <a:cs typeface="Arial" pitchFamily="34" charset="0"/>
              </a:rPr>
              <a:t>Дархан сумын  ИТХ-ын  хуралдааны  9 тогтоол, Тэргүүлэгчдийн 39 тогтоол,  ИТХ-ын даргын 34 захирамж, ажлын албаны даргын 7 тушаалыг бичиг хэргийн стандартад нийцүүлэн гаргуулж, хэрэгжилтэд нь хяналт тавин ажиллаж ирлээ. Тайлангийн хугацаанд гадны байгууллага, албан тушаалтнуудаас  3</a:t>
            </a:r>
            <a:r>
              <a:rPr lang="en-US" b="0" dirty="0">
                <a:latin typeface="Arial" pitchFamily="34" charset="0"/>
                <a:cs typeface="Arial" pitchFamily="34" charset="0"/>
              </a:rPr>
              <a:t>29</a:t>
            </a:r>
            <a:r>
              <a:rPr lang="mn-MN" b="0" dirty="0">
                <a:latin typeface="Arial" pitchFamily="34" charset="0"/>
                <a:cs typeface="Arial" pitchFamily="34" charset="0"/>
              </a:rPr>
              <a:t> албан бичиг  ирснээс 3</a:t>
            </a:r>
            <a:r>
              <a:rPr lang="en-US" b="0" dirty="0">
                <a:latin typeface="Arial" pitchFamily="34" charset="0"/>
                <a:cs typeface="Arial" pitchFamily="34" charset="0"/>
              </a:rPr>
              <a:t>18</a:t>
            </a:r>
            <a:r>
              <a:rPr lang="mn-MN" b="0" dirty="0">
                <a:latin typeface="Arial" pitchFamily="34" charset="0"/>
                <a:cs typeface="Arial" pitchFamily="34" charset="0"/>
              </a:rPr>
              <a:t>-ыг шийдвэрлэж, бусад албан  бичгийг  холбогдох  байгууллагуудад уламжилсан, төрийн дээд шагналд нэр дэвшүүлж ирүүлсэн 452 иргэний материалыг аймгийн Засаг даргад уламжилсан байна.</a:t>
            </a:r>
            <a:endParaRPr lang="en-US" b="0" dirty="0">
              <a:latin typeface="Arial" pitchFamily="34" charset="0"/>
              <a:cs typeface="Arial" pitchFamily="34" charset="0"/>
            </a:endParaRPr>
          </a:p>
        </p:txBody>
      </p:sp>
      <p:pic>
        <p:nvPicPr>
          <p:cNvPr id="7" name="Content Placeholder 6" descr="13132131.jpg"/>
          <p:cNvPicPr>
            <a:picLocks noGrp="1" noChangeAspect="1"/>
          </p:cNvPicPr>
          <p:nvPr>
            <p:ph sz="half" idx="2"/>
          </p:nvPr>
        </p:nvPicPr>
        <p:blipFill>
          <a:blip r:embed="rId2" cstate="print"/>
          <a:stretch>
            <a:fillRect/>
          </a:stretch>
        </p:blipFill>
        <p:spPr>
          <a:xfrm>
            <a:off x="228600" y="1219200"/>
            <a:ext cx="3886200" cy="2743200"/>
          </a:xfrm>
        </p:spPr>
      </p:pic>
      <p:pic>
        <p:nvPicPr>
          <p:cNvPr id="8" name="Picture 2"/>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219200"/>
            <a:ext cx="4041775" cy="269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2591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4038600"/>
            <a:ext cx="8305800" cy="2438400"/>
          </a:xfrm>
        </p:spPr>
        <p:txBody>
          <a:bodyPr>
            <a:normAutofit fontScale="92500"/>
          </a:bodyPr>
          <a:lstStyle/>
          <a:p>
            <a:pPr lvl="0" algn="just"/>
            <a:r>
              <a:rPr lang="mn-MN" b="0" dirty="0">
                <a:latin typeface="Arial" pitchFamily="34" charset="0"/>
                <a:cs typeface="Arial" pitchFamily="34" charset="0"/>
              </a:rPr>
              <a:t>Авлигын эсрэг хууль, Нийтийн албанд нийтийн болон хувийн ашиг сонирхлыг зохицуулах, ашиг сонирхлын зөрчлөөс урьдчилан сэргийлэх тухай хуулиудад заасны дагуу ХАСХОМ гаргаж өгвөл зохих сумын ИТХ-ын төлөөлөгч 31, Багийн Засаг дарга 18 нийт 42 албан тушаалтны 2018 оны ХАСХОМ-ийг хуулийн хугацаанд meduuleg.iaac.mn цахим системд 100 хувь бүртгүүлэн авч баталгаажуулалтыг хийж </a:t>
            </a:r>
            <a:r>
              <a:rPr lang="mn-MN" b="0" dirty="0" smtClean="0">
                <a:latin typeface="Arial" pitchFamily="34" charset="0"/>
                <a:cs typeface="Arial" pitchFamily="34" charset="0"/>
              </a:rPr>
              <a:t>ажиллалаа.</a:t>
            </a:r>
            <a:endParaRPr lang="en-US" b="0" dirty="0">
              <a:latin typeface="Arial" pitchFamily="34" charset="0"/>
              <a:cs typeface="Arial" pitchFamily="34" charset="0"/>
            </a:endParaRPr>
          </a:p>
        </p:txBody>
      </p:sp>
      <p:pic>
        <p:nvPicPr>
          <p:cNvPr id="6" name="Content Placeholder 5"/>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191000" y="1219200"/>
            <a:ext cx="4000500" cy="2667000"/>
          </a:xfrm>
        </p:spPr>
      </p:pic>
      <p:pic>
        <p:nvPicPr>
          <p:cNvPr id="11" name="Content Placeholder 10" descr="C:\Users\Badmaa\Desktop\Эмхэтгэл 1 улирал\2017onii 1-3 sar Uliral зураг\2017.02 sar\ХАС ХОМ\183eff18-cd57-45ed-9125-d5400bbea895.jpg"/>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219200"/>
            <a:ext cx="4040188" cy="2667000"/>
          </a:xfrm>
          <a:prstGeom prst="rect">
            <a:avLst/>
          </a:prstGeom>
          <a:noFill/>
          <a:ln>
            <a:noFill/>
          </a:ln>
        </p:spPr>
      </p:pic>
    </p:spTree>
    <p:extLst>
      <p:ext uri="{BB962C8B-B14F-4D97-AF65-F5344CB8AC3E}">
        <p14:creationId xmlns:p14="http://schemas.microsoft.com/office/powerpoint/2010/main" val="3597318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371601"/>
            <a:ext cx="7696200" cy="1371600"/>
          </a:xfrm>
        </p:spPr>
        <p:txBody>
          <a:bodyPr>
            <a:normAutofit fontScale="92500" lnSpcReduction="10000"/>
          </a:bodyPr>
          <a:lstStyle/>
          <a:p>
            <a:pPr algn="just"/>
            <a:r>
              <a:rPr lang="mn-MN" b="0" dirty="0">
                <a:latin typeface="Arial" pitchFamily="34" charset="0"/>
                <a:cs typeface="Arial" pitchFamily="34" charset="0"/>
              </a:rPr>
              <a:t>Шилэн дансанд с</a:t>
            </a:r>
            <a:r>
              <a:rPr lang="mn-MN" b="0" dirty="0" smtClean="0">
                <a:latin typeface="Arial" pitchFamily="34" charset="0"/>
                <a:cs typeface="Arial" pitchFamily="34" charset="0"/>
              </a:rPr>
              <a:t>ар </a:t>
            </a:r>
            <a:r>
              <a:rPr lang="mn-MN" b="0" dirty="0">
                <a:latin typeface="Arial" pitchFamily="34" charset="0"/>
                <a:cs typeface="Arial" pitchFamily="34" charset="0"/>
              </a:rPr>
              <a:t>бүрийн </a:t>
            </a:r>
            <a:r>
              <a:rPr lang="mn-MN" b="0" dirty="0" smtClean="0">
                <a:latin typeface="Arial" pitchFamily="34" charset="0"/>
                <a:cs typeface="Arial" pitchFamily="34" charset="0"/>
              </a:rPr>
              <a:t>төсвийн </a:t>
            </a:r>
            <a:r>
              <a:rPr lang="mn-MN" b="0" dirty="0">
                <a:latin typeface="Arial" pitchFamily="34" charset="0"/>
                <a:cs typeface="Arial" pitchFamily="34" charset="0"/>
              </a:rPr>
              <a:t>гүйцэтгэлийн </a:t>
            </a:r>
            <a:r>
              <a:rPr lang="mn-MN" b="0" dirty="0" smtClean="0">
                <a:latin typeface="Arial" pitchFamily="34" charset="0"/>
                <a:cs typeface="Arial" pitchFamily="34" charset="0"/>
              </a:rPr>
              <a:t>мэдээ, санхүүгийн тайлан, төсвийн төсөөлөл, аудитын дүгнэлт, зөвлөмжийн  биелэлт, хөрөнгө гаргасан шийдвэр зэрэг мэдээллийг цаг хугацаанд нь байршууллаа.</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2895600"/>
            <a:ext cx="4040188" cy="2525117"/>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2895600"/>
            <a:ext cx="4041775" cy="2526109"/>
          </a:xfrm>
        </p:spPr>
      </p:pic>
    </p:spTree>
    <p:extLst>
      <p:ext uri="{BB962C8B-B14F-4D97-AF65-F5344CB8AC3E}">
        <p14:creationId xmlns:p14="http://schemas.microsoft.com/office/powerpoint/2010/main" val="23471869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3657600"/>
            <a:ext cx="8382000" cy="1828800"/>
          </a:xfrm>
        </p:spPr>
        <p:txBody>
          <a:bodyPr>
            <a:normAutofit/>
          </a:bodyPr>
          <a:lstStyle/>
          <a:p>
            <a:pPr lvl="0" algn="just"/>
            <a:r>
              <a:rPr lang="mn-MN" b="0" dirty="0">
                <a:latin typeface="Arial" pitchFamily="34" charset="0"/>
                <a:cs typeface="Arial" pitchFamily="34" charset="0"/>
              </a:rPr>
              <a:t>17 дугаар жарны “Тийн унжлагат” хэмээх шороон нохой жилийн Дархан сумын Хөдөлмөрийн аваргуудад шагнал гардуулах ёслолын арга хэмжээ 2019 оны 2 дугаар сарын 01-ны өдөр зохион байгуулж, </a:t>
            </a:r>
            <a:endParaRPr lang="en-US" b="0" dirty="0">
              <a:latin typeface="Arial" pitchFamily="34" charset="0"/>
              <a:cs typeface="Arial" pitchFamily="34" charset="0"/>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1066800"/>
            <a:ext cx="4040188" cy="2693458"/>
          </a:xfrm>
        </p:spPr>
      </p:pic>
      <p:pic>
        <p:nvPicPr>
          <p:cNvPr id="6" name="Content Placeholder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267200" y="1066800"/>
            <a:ext cx="4041775" cy="2694516"/>
          </a:xfrm>
        </p:spPr>
      </p:pic>
    </p:spTree>
    <p:extLst>
      <p:ext uri="{BB962C8B-B14F-4D97-AF65-F5344CB8AC3E}">
        <p14:creationId xmlns:p14="http://schemas.microsoft.com/office/powerpoint/2010/main" val="42464399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19200"/>
            <a:ext cx="8077200" cy="2743199"/>
          </a:xfrm>
        </p:spPr>
        <p:txBody>
          <a:bodyPr>
            <a:normAutofit/>
          </a:bodyPr>
          <a:lstStyle/>
          <a:p>
            <a:pPr lvl="0"/>
            <a:r>
              <a:rPr lang="mn-MN" b="0" dirty="0">
                <a:latin typeface="Arial" pitchFamily="34" charset="0"/>
                <a:cs typeface="Arial" pitchFamily="34" charset="0"/>
              </a:rPr>
              <a:t>Нутгийн өөрөө удирдах ёсны байгууллагыг хөгжүүлэх, иргэд, сонгогчдынхоо нийтлэг эрх ашгийг илэрхийлэх, Хурлаас зохион байгуулсан ажлуудын үр нөлөөг дээшлүүлэхэд идэвх санаачлагатай ажиллаж, 2018 оны ажил үйлсээрээ бусдыгаа манлайлсан Дархан сумын ИТХ-ын Төлөөлөгч </a:t>
            </a:r>
            <a:r>
              <a:rPr lang="mn-MN" b="0" dirty="0">
                <a:solidFill>
                  <a:srgbClr val="FF0000"/>
                </a:solidFill>
                <a:latin typeface="Arial" pitchFamily="34" charset="0"/>
                <a:cs typeface="Arial" pitchFamily="34" charset="0"/>
              </a:rPr>
              <a:t>З.Эрдэнэбатыг  “ШИЛДЭГ ТЭРГҮҮЛЭГЧ”-</a:t>
            </a:r>
            <a:r>
              <a:rPr lang="mn-MN" b="0" dirty="0">
                <a:latin typeface="Arial" pitchFamily="34" charset="0"/>
                <a:cs typeface="Arial" pitchFamily="34" charset="0"/>
              </a:rPr>
              <a:t>ээр, </a:t>
            </a:r>
            <a:endParaRPr lang="en-US" b="0" dirty="0">
              <a:latin typeface="Arial" pitchFamily="34" charset="0"/>
              <a:cs typeface="Arial" pitchFamily="34" charset="0"/>
            </a:endParaRPr>
          </a:p>
        </p:txBody>
      </p:sp>
      <p:pic>
        <p:nvPicPr>
          <p:cNvPr id="7" name="Content Placeholder 1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4039985" cy="2693324"/>
          </a:xfrm>
          <a:prstGeom prst="rect">
            <a:avLst/>
          </a:prstGeom>
        </p:spPr>
      </p:pic>
      <p:pic>
        <p:nvPicPr>
          <p:cNvPr id="8"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267200" y="4038600"/>
            <a:ext cx="4039985" cy="2693324"/>
          </a:xfrm>
        </p:spPr>
      </p:pic>
    </p:spTree>
    <p:extLst>
      <p:ext uri="{BB962C8B-B14F-4D97-AF65-F5344CB8AC3E}">
        <p14:creationId xmlns:p14="http://schemas.microsoft.com/office/powerpoint/2010/main" val="1991853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990600"/>
            <a:ext cx="8077200" cy="2743200"/>
          </a:xfrm>
        </p:spPr>
        <p:txBody>
          <a:bodyPr>
            <a:normAutofit fontScale="92500" lnSpcReduction="20000"/>
          </a:bodyPr>
          <a:lstStyle/>
          <a:p>
            <a:pPr lvl="0" algn="just"/>
            <a:r>
              <a:rPr lang="mn-MN" b="0" dirty="0">
                <a:solidFill>
                  <a:srgbClr val="FF0000"/>
                </a:solidFill>
                <a:latin typeface="Arial" pitchFamily="34" charset="0"/>
                <a:cs typeface="Arial" pitchFamily="34" charset="0"/>
              </a:rPr>
              <a:t>12, 13 дугаар багийн ИНХ-ын Тэргүүлэгч Б.Цэдэн-Иш, Д.Уранчимэг </a:t>
            </a:r>
            <a:r>
              <a:rPr lang="mn-MN" b="0" dirty="0">
                <a:latin typeface="Arial" pitchFamily="34" charset="0"/>
                <a:cs typeface="Arial" pitchFamily="34" charset="0"/>
              </a:rPr>
              <a:t>нарыг  “БАГИЙН ИНХ-ЫН ШИЛДЭГ ТЭРГҮҮЛЭГЧ”-ээр шалгаруулж өргөмжлөл, мөнгөн шагналаар тус тус шагнасан бол  Дархан сумын ИТХ-ын Төлөөлөгч </a:t>
            </a:r>
            <a:r>
              <a:rPr lang="mn-MN" b="0" dirty="0">
                <a:solidFill>
                  <a:srgbClr val="FF0000"/>
                </a:solidFill>
                <a:latin typeface="Arial" pitchFamily="34" charset="0"/>
                <a:cs typeface="Arial" pitchFamily="34" charset="0"/>
              </a:rPr>
              <a:t>Э.Дэмбэрэлсамбуу, П.Ихбаяр нарыг Монголын нутгийн удирдлагын холбооны “ХҮНДЭТ ӨРГӨМЖЛӨЛ”-өөр, А.Соронзонболдыг “ТЭРГҮҮНИЙ АЖИЛТАН”-аар, Э.Цогзолмааг дээд шагнал “СОЁМБО” </a:t>
            </a:r>
            <a:r>
              <a:rPr lang="mn-MN" b="0" dirty="0">
                <a:latin typeface="Arial" pitchFamily="34" charset="0"/>
                <a:cs typeface="Arial" pitchFamily="34" charset="0"/>
              </a:rPr>
              <a:t>одонгоор тус тус шагналаа.  </a:t>
            </a:r>
            <a:endParaRPr lang="en-US" b="0" dirty="0">
              <a:latin typeface="Arial" pitchFamily="34" charset="0"/>
              <a:cs typeface="Arial" pitchFamily="34" charset="0"/>
            </a:endParaRPr>
          </a:p>
        </p:txBody>
      </p:sp>
      <p:pic>
        <p:nvPicPr>
          <p:cNvPr id="6" name="Content Placeholder 1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3733800"/>
            <a:ext cx="4039985" cy="2693324"/>
          </a:xfrm>
          <a:prstGeom prst="rect">
            <a:avLst/>
          </a:prstGeom>
        </p:spPr>
      </p:pic>
      <p:pic>
        <p:nvPicPr>
          <p:cNvPr id="9" name="Content Placeholder 4"/>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3733800"/>
            <a:ext cx="4039985" cy="2693324"/>
          </a:xfrm>
        </p:spPr>
      </p:pic>
    </p:spTree>
    <p:extLst>
      <p:ext uri="{BB962C8B-B14F-4D97-AF65-F5344CB8AC3E}">
        <p14:creationId xmlns:p14="http://schemas.microsoft.com/office/powerpoint/2010/main" val="5982799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838201"/>
            <a:ext cx="8077200" cy="2667000"/>
          </a:xfrm>
        </p:spPr>
        <p:txBody>
          <a:bodyPr>
            <a:normAutofit/>
          </a:bodyPr>
          <a:lstStyle/>
          <a:p>
            <a:pPr lvl="0" algn="just"/>
            <a:r>
              <a:rPr lang="mn-MN" b="0" dirty="0">
                <a:latin typeface="Arial" pitchFamily="34" charset="0"/>
                <a:cs typeface="Arial" pitchFamily="34" charset="0"/>
              </a:rPr>
              <a:t>сумын  эдийн засаг, нийгмийн асуудлыг иргэдийн ашиг сонирхолд нийцүүлэн хуулийн хүрээнд бие даан шийдвэрлэхэд идэвх санаачлагатай оролцсон сумын ИТХ-ын Төлөөлөгч </a:t>
            </a:r>
            <a:r>
              <a:rPr lang="mn-MN" b="0" dirty="0">
                <a:solidFill>
                  <a:srgbClr val="FF0000"/>
                </a:solidFill>
                <a:latin typeface="Arial" pitchFamily="34" charset="0"/>
                <a:cs typeface="Arial" pitchFamily="34" charset="0"/>
              </a:rPr>
              <a:t>Б.Оюунчимэг, Б.Лхагвасүрэн нарыг “ТЭРГҮҮНИЙ ТӨЛӨӨЛӨГЧ</a:t>
            </a:r>
            <a:r>
              <a:rPr lang="mn-MN" b="0" dirty="0">
                <a:latin typeface="Arial" pitchFamily="34" charset="0"/>
                <a:cs typeface="Arial" pitchFamily="34" charset="0"/>
              </a:rPr>
              <a:t>”-өөр, </a:t>
            </a:r>
            <a:r>
              <a:rPr lang="mn-MN" b="0" dirty="0">
                <a:solidFill>
                  <a:srgbClr val="FF0000"/>
                </a:solidFill>
                <a:latin typeface="Arial" pitchFamily="34" charset="0"/>
                <a:cs typeface="Arial" pitchFamily="34" charset="0"/>
              </a:rPr>
              <a:t>О.Адъяа даргатай Малчин багийг “ТЭРГҮҮНИЙ БАГИЙН ИНХ”</a:t>
            </a:r>
            <a:r>
              <a:rPr lang="mn-MN" b="0" dirty="0">
                <a:latin typeface="Arial" pitchFamily="34" charset="0"/>
                <a:cs typeface="Arial" pitchFamily="34" charset="0"/>
              </a:rPr>
              <a:t>-аар, </a:t>
            </a:r>
            <a:endParaRPr lang="en-US" b="0" dirty="0">
              <a:latin typeface="Arial" pitchFamily="34" charset="0"/>
              <a:cs typeface="Arial" pitchFamily="34" charset="0"/>
            </a:endParaRPr>
          </a:p>
        </p:txBody>
      </p:sp>
      <p:pic>
        <p:nvPicPr>
          <p:cNvPr id="7"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3810000"/>
            <a:ext cx="4039985" cy="2693324"/>
          </a:xfrm>
          <a:prstGeom prst="rect">
            <a:avLst/>
          </a:prstGeom>
        </p:spPr>
      </p:pic>
      <p:pic>
        <p:nvPicPr>
          <p:cNvPr id="8"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267200" y="3810000"/>
            <a:ext cx="4039985" cy="2693324"/>
          </a:xfrm>
          <a:prstGeom prst="rect">
            <a:avLst/>
          </a:prstGeom>
        </p:spPr>
      </p:pic>
    </p:spTree>
    <p:extLst>
      <p:ext uri="{BB962C8B-B14F-4D97-AF65-F5344CB8AC3E}">
        <p14:creationId xmlns:p14="http://schemas.microsoft.com/office/powerpoint/2010/main" val="2613368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219200"/>
            <a:ext cx="8077200" cy="3124200"/>
          </a:xfrm>
        </p:spPr>
        <p:txBody>
          <a:bodyPr>
            <a:normAutofit fontScale="92500" lnSpcReduction="20000"/>
          </a:bodyPr>
          <a:lstStyle/>
          <a:p>
            <a:pPr lvl="0" algn="just"/>
            <a:r>
              <a:rPr lang="en-US" b="0" dirty="0" err="1">
                <a:latin typeface="Arial" pitchFamily="34" charset="0"/>
                <a:cs typeface="Arial" pitchFamily="34" charset="0"/>
              </a:rPr>
              <a:t>Аймгийн</a:t>
            </a:r>
            <a:r>
              <a:rPr lang="en-US" b="0" dirty="0">
                <a:latin typeface="Arial" pitchFamily="34" charset="0"/>
                <a:cs typeface="Arial" pitchFamily="34" charset="0"/>
              </a:rPr>
              <a:t> ИТХ-</a:t>
            </a:r>
            <a:r>
              <a:rPr lang="en-US" b="0" dirty="0" err="1">
                <a:latin typeface="Arial" pitchFamily="34" charset="0"/>
                <a:cs typeface="Arial" pitchFamily="34" charset="0"/>
              </a:rPr>
              <a:t>ын</a:t>
            </a:r>
            <a:r>
              <a:rPr lang="en-US" b="0" dirty="0">
                <a:latin typeface="Arial" pitchFamily="34" charset="0"/>
                <a:cs typeface="Arial" pitchFamily="34" charset="0"/>
              </a:rPr>
              <a:t> </a:t>
            </a:r>
            <a:r>
              <a:rPr lang="en-US" b="0" dirty="0" err="1">
                <a:latin typeface="Arial" pitchFamily="34" charset="0"/>
                <a:cs typeface="Arial" pitchFamily="34" charset="0"/>
              </a:rPr>
              <a:t>даргаас</a:t>
            </a:r>
            <a:r>
              <a:rPr lang="en-US" b="0" dirty="0">
                <a:latin typeface="Arial" pitchFamily="34" charset="0"/>
                <a:cs typeface="Arial" pitchFamily="34" charset="0"/>
              </a:rPr>
              <a:t> </a:t>
            </a:r>
            <a:r>
              <a:rPr lang="en-US" b="0" dirty="0" err="1">
                <a:latin typeface="Arial" pitchFamily="34" charset="0"/>
                <a:cs typeface="Arial" pitchFamily="34" charset="0"/>
              </a:rPr>
              <a:t>батласан</a:t>
            </a:r>
            <a:r>
              <a:rPr lang="en-US" b="0" dirty="0">
                <a:latin typeface="Arial" pitchFamily="34" charset="0"/>
                <a:cs typeface="Arial" pitchFamily="34" charset="0"/>
              </a:rPr>
              <a:t>  </a:t>
            </a:r>
            <a:r>
              <a:rPr lang="en-US" b="0" dirty="0" err="1">
                <a:latin typeface="Arial" pitchFamily="34" charset="0"/>
                <a:cs typeface="Arial" pitchFamily="34" charset="0"/>
              </a:rPr>
              <a:t>удирдамжийн</a:t>
            </a:r>
            <a:r>
              <a:rPr lang="en-US" b="0" dirty="0">
                <a:latin typeface="Arial" pitchFamily="34" charset="0"/>
                <a:cs typeface="Arial" pitchFamily="34" charset="0"/>
              </a:rPr>
              <a:t> </a:t>
            </a:r>
            <a:r>
              <a:rPr lang="en-US" b="0" dirty="0" err="1">
                <a:latin typeface="Arial" pitchFamily="34" charset="0"/>
                <a:cs typeface="Arial" pitchFamily="34" charset="0"/>
              </a:rPr>
              <a:t>дагуу</a:t>
            </a:r>
            <a:r>
              <a:rPr lang="en-US" b="0" dirty="0">
                <a:latin typeface="Arial" pitchFamily="34" charset="0"/>
                <a:cs typeface="Arial" pitchFamily="34" charset="0"/>
              </a:rPr>
              <a:t>  201</a:t>
            </a:r>
            <a:r>
              <a:rPr lang="mn-MN" b="0" dirty="0">
                <a:latin typeface="Arial" pitchFamily="34" charset="0"/>
                <a:cs typeface="Arial" pitchFamily="34" charset="0"/>
              </a:rPr>
              <a:t>9</a:t>
            </a:r>
            <a:r>
              <a:rPr lang="en-US" b="0" dirty="0">
                <a:latin typeface="Arial" pitchFamily="34" charset="0"/>
                <a:cs typeface="Arial" pitchFamily="34" charset="0"/>
              </a:rPr>
              <a:t> </a:t>
            </a:r>
            <a:r>
              <a:rPr lang="en-US" b="0" dirty="0" err="1">
                <a:latin typeface="Arial" pitchFamily="34" charset="0"/>
                <a:cs typeface="Arial" pitchFamily="34" charset="0"/>
              </a:rPr>
              <a:t>оны</a:t>
            </a:r>
            <a:r>
              <a:rPr lang="en-US" b="0" dirty="0">
                <a:latin typeface="Arial" pitchFamily="34" charset="0"/>
                <a:cs typeface="Arial" pitchFamily="34" charset="0"/>
              </a:rPr>
              <a:t> 1 </a:t>
            </a:r>
            <a:r>
              <a:rPr lang="en-US" b="0" dirty="0" err="1">
                <a:latin typeface="Arial" pitchFamily="34" charset="0"/>
                <a:cs typeface="Arial" pitchFamily="34" charset="0"/>
              </a:rPr>
              <a:t>дүгээр</a:t>
            </a:r>
            <a:r>
              <a:rPr lang="en-US" b="0" dirty="0">
                <a:latin typeface="Arial" pitchFamily="34" charset="0"/>
                <a:cs typeface="Arial" pitchFamily="34" charset="0"/>
              </a:rPr>
              <a:t> </a:t>
            </a:r>
            <a:r>
              <a:rPr lang="en-US" b="0" dirty="0" err="1">
                <a:latin typeface="Arial" pitchFamily="34" charset="0"/>
                <a:cs typeface="Arial" pitchFamily="34" charset="0"/>
              </a:rPr>
              <a:t>сарын</a:t>
            </a:r>
            <a:r>
              <a:rPr lang="en-US" b="0" dirty="0">
                <a:latin typeface="Arial" pitchFamily="34" charset="0"/>
                <a:cs typeface="Arial" pitchFamily="34" charset="0"/>
              </a:rPr>
              <a:t> 2</a:t>
            </a:r>
            <a:r>
              <a:rPr lang="mn-MN" b="0" dirty="0">
                <a:latin typeface="Arial" pitchFamily="34" charset="0"/>
                <a:cs typeface="Arial" pitchFamily="34" charset="0"/>
              </a:rPr>
              <a:t>9</a:t>
            </a:r>
            <a:r>
              <a:rPr lang="en-US" b="0" dirty="0">
                <a:latin typeface="Arial" pitchFamily="34" charset="0"/>
                <a:cs typeface="Arial" pitchFamily="34" charset="0"/>
              </a:rPr>
              <a:t>-н</a:t>
            </a:r>
            <a:r>
              <a:rPr lang="mn-MN" b="0" dirty="0">
                <a:latin typeface="Arial" pitchFamily="34" charset="0"/>
                <a:cs typeface="Arial" pitchFamily="34" charset="0"/>
              </a:rPr>
              <a:t>ий</a:t>
            </a:r>
            <a:r>
              <a:rPr lang="en-US" b="0" dirty="0">
                <a:latin typeface="Arial" pitchFamily="34" charset="0"/>
                <a:cs typeface="Arial" pitchFamily="34" charset="0"/>
              </a:rPr>
              <a:t> ө</a:t>
            </a:r>
            <a:r>
              <a:rPr lang="mn-MN" b="0" dirty="0">
                <a:latin typeface="Arial" pitchFamily="34" charset="0"/>
                <a:cs typeface="Arial" pitchFamily="34" charset="0"/>
              </a:rPr>
              <a:t>дөр Дархан-Уул аймгийн ИТХ-ын ажлын албанд Дархан сумын ИТХ-аас </a:t>
            </a:r>
            <a:r>
              <a:rPr lang="en-US" b="0" dirty="0" err="1">
                <a:latin typeface="Arial" pitchFamily="34" charset="0"/>
                <a:cs typeface="Arial" pitchFamily="34" charset="0"/>
              </a:rPr>
              <a:t>авч</a:t>
            </a:r>
            <a:r>
              <a:rPr lang="en-US" b="0" dirty="0">
                <a:latin typeface="Arial" pitchFamily="34" charset="0"/>
                <a:cs typeface="Arial" pitchFamily="34" charset="0"/>
              </a:rPr>
              <a:t> </a:t>
            </a:r>
            <a:r>
              <a:rPr lang="en-US" b="0" dirty="0" err="1">
                <a:latin typeface="Arial" pitchFamily="34" charset="0"/>
                <a:cs typeface="Arial" pitchFamily="34" charset="0"/>
              </a:rPr>
              <a:t>хэрэгжүүлж</a:t>
            </a:r>
            <a:r>
              <a:rPr lang="en-US" b="0" dirty="0">
                <a:latin typeface="Arial" pitchFamily="34" charset="0"/>
                <a:cs typeface="Arial" pitchFamily="34" charset="0"/>
              </a:rPr>
              <a:t> </a:t>
            </a:r>
            <a:r>
              <a:rPr lang="en-US" b="0" dirty="0" err="1">
                <a:latin typeface="Arial" pitchFamily="34" charset="0"/>
                <a:cs typeface="Arial" pitchFamily="34" charset="0"/>
              </a:rPr>
              <a:t>буй</a:t>
            </a:r>
            <a:r>
              <a:rPr lang="en-US" b="0" dirty="0">
                <a:latin typeface="Arial" pitchFamily="34" charset="0"/>
                <a:cs typeface="Arial" pitchFamily="34" charset="0"/>
              </a:rPr>
              <a:t> </a:t>
            </a:r>
            <a:r>
              <a:rPr lang="en-US" b="0" dirty="0" err="1">
                <a:latin typeface="Arial" pitchFamily="34" charset="0"/>
                <a:cs typeface="Arial" pitchFamily="34" charset="0"/>
              </a:rPr>
              <a:t>бодлого</a:t>
            </a:r>
            <a:r>
              <a:rPr lang="mn-MN" b="0" dirty="0">
                <a:latin typeface="Arial" pitchFamily="34" charset="0"/>
                <a:cs typeface="Arial" pitchFamily="34" charset="0"/>
              </a:rPr>
              <a:t>,</a:t>
            </a:r>
            <a:r>
              <a:rPr lang="en-US" b="0" dirty="0">
                <a:latin typeface="Arial" pitchFamily="34" charset="0"/>
                <a:cs typeface="Arial" pitchFamily="34" charset="0"/>
              </a:rPr>
              <a:t> </a:t>
            </a:r>
            <a:r>
              <a:rPr lang="en-US" b="0" dirty="0" err="1">
                <a:latin typeface="Arial" pitchFamily="34" charset="0"/>
                <a:cs typeface="Arial" pitchFamily="34" charset="0"/>
              </a:rPr>
              <a:t>шийдвэр</a:t>
            </a:r>
            <a:r>
              <a:rPr lang="en-US" b="0" dirty="0">
                <a:latin typeface="Arial" pitchFamily="34" charset="0"/>
                <a:cs typeface="Arial" pitchFamily="34" charset="0"/>
              </a:rPr>
              <a:t>, </a:t>
            </a:r>
            <a:r>
              <a:rPr lang="en-US" b="0" dirty="0" err="1">
                <a:latin typeface="Arial" pitchFamily="34" charset="0"/>
                <a:cs typeface="Arial" pitchFamily="34" charset="0"/>
              </a:rPr>
              <a:t>түүний</a:t>
            </a:r>
            <a:r>
              <a:rPr lang="en-US" b="0" dirty="0">
                <a:latin typeface="Arial" pitchFamily="34" charset="0"/>
                <a:cs typeface="Arial" pitchFamily="34" charset="0"/>
              </a:rPr>
              <a:t> </a:t>
            </a:r>
            <a:r>
              <a:rPr lang="en-US" b="0" dirty="0" err="1">
                <a:latin typeface="Arial" pitchFamily="34" charset="0"/>
                <a:cs typeface="Arial" pitchFamily="34" charset="0"/>
              </a:rPr>
              <a:t>хэрэгжилт</a:t>
            </a:r>
            <a:r>
              <a:rPr lang="en-US" b="0" dirty="0">
                <a:latin typeface="Arial" pitchFamily="34" charset="0"/>
                <a:cs typeface="Arial" pitchFamily="34" charset="0"/>
              </a:rPr>
              <a:t>, </a:t>
            </a:r>
            <a:r>
              <a:rPr lang="en-US" b="0" dirty="0" err="1">
                <a:latin typeface="Arial" pitchFamily="34" charset="0"/>
                <a:cs typeface="Arial" pitchFamily="34" charset="0"/>
              </a:rPr>
              <a:t>дотоод</a:t>
            </a:r>
            <a:r>
              <a:rPr lang="en-US" b="0" dirty="0">
                <a:latin typeface="Arial" pitchFamily="34" charset="0"/>
                <a:cs typeface="Arial" pitchFamily="34" charset="0"/>
              </a:rPr>
              <a:t> </a:t>
            </a:r>
            <a:r>
              <a:rPr lang="en-US" b="0" dirty="0" err="1">
                <a:latin typeface="Arial" pitchFamily="34" charset="0"/>
                <a:cs typeface="Arial" pitchFamily="34" charset="0"/>
              </a:rPr>
              <a:t>ажил</a:t>
            </a:r>
            <a:r>
              <a:rPr lang="en-US" b="0" dirty="0">
                <a:latin typeface="Arial" pitchFamily="34" charset="0"/>
                <a:cs typeface="Arial" pitchFamily="34" charset="0"/>
              </a:rPr>
              <a:t>, </a:t>
            </a:r>
            <a:r>
              <a:rPr lang="en-US" b="0" dirty="0" err="1">
                <a:latin typeface="Arial" pitchFamily="34" charset="0"/>
                <a:cs typeface="Arial" pitchFamily="34" charset="0"/>
              </a:rPr>
              <a:t>архив</a:t>
            </a:r>
            <a:r>
              <a:rPr lang="en-US" b="0" dirty="0">
                <a:latin typeface="Arial" pitchFamily="34" charset="0"/>
                <a:cs typeface="Arial" pitchFamily="34" charset="0"/>
              </a:rPr>
              <a:t> </a:t>
            </a:r>
            <a:r>
              <a:rPr lang="en-US" b="0" dirty="0" err="1">
                <a:latin typeface="Arial" pitchFamily="34" charset="0"/>
                <a:cs typeface="Arial" pitchFamily="34" charset="0"/>
              </a:rPr>
              <a:t>бичиг</a:t>
            </a:r>
            <a:r>
              <a:rPr lang="en-US" b="0" dirty="0">
                <a:latin typeface="Arial" pitchFamily="34" charset="0"/>
                <a:cs typeface="Arial" pitchFamily="34" charset="0"/>
              </a:rPr>
              <a:t> </a:t>
            </a:r>
            <a:r>
              <a:rPr lang="en-US" b="0" dirty="0" err="1">
                <a:latin typeface="Arial" pitchFamily="34" charset="0"/>
                <a:cs typeface="Arial" pitchFamily="34" charset="0"/>
              </a:rPr>
              <a:t>хэргийн</a:t>
            </a:r>
            <a:r>
              <a:rPr lang="en-US" b="0" dirty="0">
                <a:latin typeface="Arial" pitchFamily="34" charset="0"/>
                <a:cs typeface="Arial" pitchFamily="34" charset="0"/>
              </a:rPr>
              <a:t> </a:t>
            </a:r>
            <a:r>
              <a:rPr lang="en-US" b="0" dirty="0" err="1">
                <a:latin typeface="Arial" pitchFamily="34" charset="0"/>
                <a:cs typeface="Arial" pitchFamily="34" charset="0"/>
              </a:rPr>
              <a:t>стандарт</a:t>
            </a:r>
            <a:r>
              <a:rPr lang="en-US" b="0" dirty="0">
                <a:latin typeface="Arial" pitchFamily="34" charset="0"/>
                <a:cs typeface="Arial" pitchFamily="34" charset="0"/>
              </a:rPr>
              <a:t>, </a:t>
            </a:r>
            <a:r>
              <a:rPr lang="en-US" b="0" dirty="0" err="1">
                <a:latin typeface="Arial" pitchFamily="34" charset="0"/>
                <a:cs typeface="Arial" pitchFamily="34" charset="0"/>
              </a:rPr>
              <a:t>Хурлын</a:t>
            </a:r>
            <a:r>
              <a:rPr lang="en-US" b="0" dirty="0">
                <a:latin typeface="Arial" pitchFamily="34" charset="0"/>
                <a:cs typeface="Arial" pitchFamily="34" charset="0"/>
              </a:rPr>
              <a:t> </a:t>
            </a:r>
            <a:r>
              <a:rPr lang="en-US" b="0" dirty="0" err="1">
                <a:latin typeface="Arial" pitchFamily="34" charset="0"/>
                <a:cs typeface="Arial" pitchFamily="34" charset="0"/>
              </a:rPr>
              <a:t>хуралдаан</a:t>
            </a:r>
            <a:r>
              <a:rPr lang="en-US" b="0" dirty="0">
                <a:latin typeface="Arial" pitchFamily="34" charset="0"/>
                <a:cs typeface="Arial" pitchFamily="34" charset="0"/>
              </a:rPr>
              <a:t>, </a:t>
            </a:r>
            <a:r>
              <a:rPr lang="en-US" b="0" dirty="0" err="1">
                <a:latin typeface="Arial" pitchFamily="34" charset="0"/>
                <a:cs typeface="Arial" pitchFamily="34" charset="0"/>
              </a:rPr>
              <a:t>Тэргүүлэгчдийн</a:t>
            </a:r>
            <a:r>
              <a:rPr lang="en-US" b="0" dirty="0">
                <a:latin typeface="Arial" pitchFamily="34" charset="0"/>
                <a:cs typeface="Arial" pitchFamily="34" charset="0"/>
              </a:rPr>
              <a:t> </a:t>
            </a:r>
            <a:r>
              <a:rPr lang="en-US" b="0" dirty="0" err="1">
                <a:latin typeface="Arial" pitchFamily="34" charset="0"/>
                <a:cs typeface="Arial" pitchFamily="34" charset="0"/>
              </a:rPr>
              <a:t>хэлэлцсэн</a:t>
            </a:r>
            <a:r>
              <a:rPr lang="en-US" b="0" dirty="0">
                <a:latin typeface="Arial" pitchFamily="34" charset="0"/>
                <a:cs typeface="Arial" pitchFamily="34" charset="0"/>
              </a:rPr>
              <a:t> </a:t>
            </a:r>
            <a:r>
              <a:rPr lang="en-US" b="0" dirty="0" err="1">
                <a:latin typeface="Arial" pitchFamily="34" charset="0"/>
                <a:cs typeface="Arial" pitchFamily="34" charset="0"/>
              </a:rPr>
              <a:t>асуудлын</a:t>
            </a:r>
            <a:r>
              <a:rPr lang="en-US" b="0" dirty="0">
                <a:latin typeface="Arial" pitchFamily="34" charset="0"/>
                <a:cs typeface="Arial" pitchFamily="34" charset="0"/>
              </a:rPr>
              <a:t> </a:t>
            </a:r>
            <a:r>
              <a:rPr lang="en-US" b="0" dirty="0" err="1">
                <a:latin typeface="Arial" pitchFamily="34" charset="0"/>
                <a:cs typeface="Arial" pitchFamily="34" charset="0"/>
              </a:rPr>
              <a:t>оновчтой</a:t>
            </a:r>
            <a:r>
              <a:rPr lang="en-US" b="0" dirty="0">
                <a:latin typeface="Arial" pitchFamily="34" charset="0"/>
                <a:cs typeface="Arial" pitchFamily="34" charset="0"/>
              </a:rPr>
              <a:t> </a:t>
            </a:r>
            <a:r>
              <a:rPr lang="en-US" b="0" dirty="0" err="1">
                <a:latin typeface="Arial" pitchFamily="34" charset="0"/>
                <a:cs typeface="Arial" pitchFamily="34" charset="0"/>
              </a:rPr>
              <a:t>байдал</a:t>
            </a:r>
            <a:r>
              <a:rPr lang="en-US" b="0" dirty="0">
                <a:latin typeface="Arial" pitchFamily="34" charset="0"/>
                <a:cs typeface="Arial" pitchFamily="34" charset="0"/>
              </a:rPr>
              <a:t>, </a:t>
            </a:r>
            <a:r>
              <a:rPr lang="en-US" b="0" dirty="0" err="1">
                <a:latin typeface="Arial" pitchFamily="34" charset="0"/>
                <a:cs typeface="Arial" pitchFamily="34" charset="0"/>
              </a:rPr>
              <a:t>тогтоолын</a:t>
            </a:r>
            <a:r>
              <a:rPr lang="en-US" b="0" dirty="0">
                <a:latin typeface="Arial" pitchFamily="34" charset="0"/>
                <a:cs typeface="Arial" pitchFamily="34" charset="0"/>
              </a:rPr>
              <a:t> </a:t>
            </a:r>
            <a:r>
              <a:rPr lang="en-US" b="0" dirty="0" err="1">
                <a:latin typeface="Arial" pitchFamily="34" charset="0"/>
                <a:cs typeface="Arial" pitchFamily="34" charset="0"/>
              </a:rPr>
              <a:t>хэрэгжилт</a:t>
            </a:r>
            <a:r>
              <a:rPr lang="en-US" b="0" dirty="0">
                <a:latin typeface="Arial" pitchFamily="34" charset="0"/>
                <a:cs typeface="Arial" pitchFamily="34" charset="0"/>
              </a:rPr>
              <a:t>, </a:t>
            </a:r>
            <a:r>
              <a:rPr lang="en-US" b="0" dirty="0" err="1">
                <a:latin typeface="Arial" pitchFamily="34" charset="0"/>
                <a:cs typeface="Arial" pitchFamily="34" charset="0"/>
              </a:rPr>
              <a:t>Хороодын</a:t>
            </a:r>
            <a:r>
              <a:rPr lang="en-US" b="0" dirty="0">
                <a:latin typeface="Arial" pitchFamily="34" charset="0"/>
                <a:cs typeface="Arial" pitchFamily="34" charset="0"/>
              </a:rPr>
              <a:t> </a:t>
            </a:r>
            <a:r>
              <a:rPr lang="en-US" b="0" dirty="0" err="1">
                <a:latin typeface="Arial" pitchFamily="34" charset="0"/>
                <a:cs typeface="Arial" pitchFamily="34" charset="0"/>
              </a:rPr>
              <a:t>хийж</a:t>
            </a:r>
            <a:r>
              <a:rPr lang="en-US" b="0" dirty="0">
                <a:latin typeface="Arial" pitchFamily="34" charset="0"/>
                <a:cs typeface="Arial" pitchFamily="34" charset="0"/>
              </a:rPr>
              <a:t> </a:t>
            </a:r>
            <a:r>
              <a:rPr lang="en-US" b="0" dirty="0" err="1">
                <a:latin typeface="Arial" pitchFamily="34" charset="0"/>
                <a:cs typeface="Arial" pitchFamily="34" charset="0"/>
              </a:rPr>
              <a:t>гүйцэтгэсэн</a:t>
            </a:r>
            <a:r>
              <a:rPr lang="en-US" b="0" dirty="0">
                <a:latin typeface="Arial" pitchFamily="34" charset="0"/>
                <a:cs typeface="Arial" pitchFamily="34" charset="0"/>
              </a:rPr>
              <a:t> </a:t>
            </a:r>
            <a:r>
              <a:rPr lang="en-US" b="0" dirty="0" err="1">
                <a:latin typeface="Arial" pitchFamily="34" charset="0"/>
                <a:cs typeface="Arial" pitchFamily="34" charset="0"/>
              </a:rPr>
              <a:t>ажил</a:t>
            </a:r>
            <a:r>
              <a:rPr lang="en-US" b="0" dirty="0">
                <a:latin typeface="Arial" pitchFamily="34" charset="0"/>
                <a:cs typeface="Arial" pitchFamily="34" charset="0"/>
              </a:rPr>
              <a:t>, </a:t>
            </a:r>
            <a:r>
              <a:rPr lang="mn-MN" b="0" dirty="0">
                <a:latin typeface="Arial" pitchFamily="34" charset="0"/>
                <a:cs typeface="Arial" pitchFamily="34" charset="0"/>
              </a:rPr>
              <a:t>Т</a:t>
            </a:r>
            <a:r>
              <a:rPr lang="en-US" b="0" dirty="0" err="1">
                <a:latin typeface="Arial" pitchFamily="34" charset="0"/>
                <a:cs typeface="Arial" pitchFamily="34" charset="0"/>
              </a:rPr>
              <a:t>өлөөлөгчидтэй</a:t>
            </a:r>
            <a:r>
              <a:rPr lang="en-US" b="0" dirty="0">
                <a:latin typeface="Arial" pitchFamily="34" charset="0"/>
                <a:cs typeface="Arial" pitchFamily="34" charset="0"/>
              </a:rPr>
              <a:t> </a:t>
            </a:r>
            <a:r>
              <a:rPr lang="en-US" b="0" dirty="0" err="1">
                <a:latin typeface="Arial" pitchFamily="34" charset="0"/>
                <a:cs typeface="Arial" pitchFamily="34" charset="0"/>
              </a:rPr>
              <a:t>ажилласан</a:t>
            </a:r>
            <a:r>
              <a:rPr lang="en-US" b="0" dirty="0">
                <a:latin typeface="Arial" pitchFamily="34" charset="0"/>
                <a:cs typeface="Arial" pitchFamily="34" charset="0"/>
              </a:rPr>
              <a:t> </a:t>
            </a:r>
            <a:r>
              <a:rPr lang="en-US" b="0" dirty="0" err="1">
                <a:latin typeface="Arial" pitchFamily="34" charset="0"/>
                <a:cs typeface="Arial" pitchFamily="34" charset="0"/>
              </a:rPr>
              <a:t>байдал</a:t>
            </a:r>
            <a:r>
              <a:rPr lang="en-US" b="0" dirty="0">
                <a:latin typeface="Arial" pitchFamily="34" charset="0"/>
                <a:cs typeface="Arial" pitchFamily="34" charset="0"/>
              </a:rPr>
              <a:t>, </a:t>
            </a:r>
            <a:r>
              <a:rPr lang="en-US" b="0" dirty="0" err="1">
                <a:latin typeface="Arial" pitchFamily="34" charset="0"/>
                <a:cs typeface="Arial" pitchFamily="34" charset="0"/>
              </a:rPr>
              <a:t>иргэдийн</a:t>
            </a:r>
            <a:r>
              <a:rPr lang="en-US" b="0" dirty="0">
                <a:latin typeface="Arial" pitchFamily="34" charset="0"/>
                <a:cs typeface="Arial" pitchFamily="34" charset="0"/>
              </a:rPr>
              <a:t> </a:t>
            </a:r>
            <a:r>
              <a:rPr lang="en-US" b="0" dirty="0" err="1">
                <a:latin typeface="Arial" pitchFamily="34" charset="0"/>
                <a:cs typeface="Arial" pitchFamily="34" charset="0"/>
              </a:rPr>
              <a:t>оролцоо</a:t>
            </a:r>
            <a:r>
              <a:rPr lang="en-US" b="0" dirty="0">
                <a:latin typeface="Arial" pitchFamily="34" charset="0"/>
                <a:cs typeface="Arial" pitchFamily="34" charset="0"/>
              </a:rPr>
              <a:t>, </a:t>
            </a:r>
            <a:r>
              <a:rPr lang="en-US" b="0" dirty="0" err="1">
                <a:latin typeface="Arial" pitchFamily="34" charset="0"/>
                <a:cs typeface="Arial" pitchFamily="34" charset="0"/>
              </a:rPr>
              <a:t>Иргэний</a:t>
            </a:r>
            <a:r>
              <a:rPr lang="en-US" b="0" dirty="0">
                <a:latin typeface="Arial" pitchFamily="34" charset="0"/>
                <a:cs typeface="Arial" pitchFamily="34" charset="0"/>
              </a:rPr>
              <a:t> </a:t>
            </a:r>
            <a:r>
              <a:rPr lang="en-US" b="0" dirty="0" err="1">
                <a:latin typeface="Arial" pitchFamily="34" charset="0"/>
                <a:cs typeface="Arial" pitchFamily="34" charset="0"/>
              </a:rPr>
              <a:t>танхимын</a:t>
            </a:r>
            <a:r>
              <a:rPr lang="en-US" b="0" dirty="0">
                <a:latin typeface="Arial" pitchFamily="34" charset="0"/>
                <a:cs typeface="Arial" pitchFamily="34" charset="0"/>
              </a:rPr>
              <a:t> </a:t>
            </a:r>
            <a:r>
              <a:rPr lang="en-US" b="0" dirty="0" err="1">
                <a:latin typeface="Arial" pitchFamily="34" charset="0"/>
                <a:cs typeface="Arial" pitchFamily="34" charset="0"/>
              </a:rPr>
              <a:t>үйл</a:t>
            </a:r>
            <a:r>
              <a:rPr lang="en-US" b="0" dirty="0">
                <a:latin typeface="Arial" pitchFamily="34" charset="0"/>
                <a:cs typeface="Arial" pitchFamily="34" charset="0"/>
              </a:rPr>
              <a:t> </a:t>
            </a:r>
            <a:r>
              <a:rPr lang="en-US" b="0" dirty="0" err="1">
                <a:latin typeface="Arial" pitchFamily="34" charset="0"/>
                <a:cs typeface="Arial" pitchFamily="34" charset="0"/>
              </a:rPr>
              <a:t>ажиллагаа</a:t>
            </a:r>
            <a:r>
              <a:rPr lang="en-US" b="0" dirty="0">
                <a:latin typeface="Arial" pitchFamily="34" charset="0"/>
                <a:cs typeface="Arial" pitchFamily="34" charset="0"/>
              </a:rPr>
              <a:t>, ГХУС</a:t>
            </a:r>
            <a:r>
              <a:rPr lang="mn-MN" b="0" dirty="0">
                <a:latin typeface="Arial" pitchFamily="34" charset="0"/>
                <a:cs typeface="Arial" pitchFamily="34" charset="0"/>
              </a:rPr>
              <a:t>АЗ</a:t>
            </a:r>
            <a:r>
              <a:rPr lang="en-US" b="0" dirty="0">
                <a:latin typeface="Arial" pitchFamily="34" charset="0"/>
                <a:cs typeface="Arial" pitchFamily="34" charset="0"/>
              </a:rPr>
              <a:t>СЗ-</a:t>
            </a:r>
            <a:r>
              <a:rPr lang="en-US" b="0" dirty="0" err="1">
                <a:latin typeface="Arial" pitchFamily="34" charset="0"/>
                <a:cs typeface="Arial" pitchFamily="34" charset="0"/>
              </a:rPr>
              <a:t>ийн</a:t>
            </a:r>
            <a:r>
              <a:rPr lang="en-US" b="0" dirty="0">
                <a:latin typeface="Arial" pitchFamily="34" charset="0"/>
                <a:cs typeface="Arial" pitchFamily="34" charset="0"/>
              </a:rPr>
              <a:t> </a:t>
            </a:r>
            <a:r>
              <a:rPr lang="en-US" b="0" dirty="0" err="1">
                <a:latin typeface="Arial" pitchFamily="34" charset="0"/>
                <a:cs typeface="Arial" pitchFamily="34" charset="0"/>
              </a:rPr>
              <a:t>ажил</a:t>
            </a:r>
            <a:r>
              <a:rPr lang="en-US" b="0" dirty="0">
                <a:latin typeface="Arial" pitchFamily="34" charset="0"/>
                <a:cs typeface="Arial" pitchFamily="34" charset="0"/>
              </a:rPr>
              <a:t>, </a:t>
            </a:r>
            <a:r>
              <a:rPr lang="en-US" b="0" dirty="0" err="1">
                <a:latin typeface="Arial" pitchFamily="34" charset="0"/>
                <a:cs typeface="Arial" pitchFamily="34" charset="0"/>
              </a:rPr>
              <a:t>хөрөнгө</a:t>
            </a:r>
            <a:r>
              <a:rPr lang="en-US" b="0" dirty="0">
                <a:latin typeface="Arial" pitchFamily="34" charset="0"/>
                <a:cs typeface="Arial" pitchFamily="34" charset="0"/>
              </a:rPr>
              <a:t> </a:t>
            </a:r>
            <a:r>
              <a:rPr lang="en-US" b="0" dirty="0" err="1">
                <a:latin typeface="Arial" pitchFamily="34" charset="0"/>
                <a:cs typeface="Arial" pitchFamily="34" charset="0"/>
              </a:rPr>
              <a:t>орлогын</a:t>
            </a:r>
            <a:r>
              <a:rPr lang="en-US" b="0" dirty="0">
                <a:latin typeface="Arial" pitchFamily="34" charset="0"/>
                <a:cs typeface="Arial" pitchFamily="34" charset="0"/>
              </a:rPr>
              <a:t> </a:t>
            </a:r>
            <a:r>
              <a:rPr lang="en-US" b="0" dirty="0" err="1">
                <a:latin typeface="Arial" pitchFamily="34" charset="0"/>
                <a:cs typeface="Arial" pitchFamily="34" charset="0"/>
              </a:rPr>
              <a:t>мэдүүлгийн</a:t>
            </a:r>
            <a:r>
              <a:rPr lang="en-US" b="0" dirty="0">
                <a:latin typeface="Arial" pitchFamily="34" charset="0"/>
                <a:cs typeface="Arial" pitchFamily="34" charset="0"/>
              </a:rPr>
              <a:t> </a:t>
            </a:r>
            <a:r>
              <a:rPr lang="en-US" b="0" dirty="0" err="1">
                <a:latin typeface="Arial" pitchFamily="34" charset="0"/>
                <a:cs typeface="Arial" pitchFamily="34" charset="0"/>
              </a:rPr>
              <a:t>бүрдүүлэлтийн</a:t>
            </a:r>
            <a:r>
              <a:rPr lang="en-US" b="0" dirty="0">
                <a:latin typeface="Arial" pitchFamily="34" charset="0"/>
                <a:cs typeface="Arial" pitchFamily="34" charset="0"/>
              </a:rPr>
              <a:t> </a:t>
            </a:r>
            <a:r>
              <a:rPr lang="mn-MN" b="0" dirty="0">
                <a:latin typeface="Arial" pitchFamily="34" charset="0"/>
                <a:cs typeface="Arial" pitchFamily="34" charset="0"/>
              </a:rPr>
              <a:t>талаар ажлаа  шалгуулж хангалттай дүгнүүллээ.</a:t>
            </a:r>
            <a:r>
              <a:rPr lang="en-US" b="0" dirty="0">
                <a:latin typeface="Arial" pitchFamily="34" charset="0"/>
                <a:cs typeface="Arial" pitchFamily="34" charset="0"/>
              </a:rPr>
              <a:t>   </a:t>
            </a:r>
            <a:r>
              <a:rPr lang="en-US" dirty="0"/>
              <a:t>      </a:t>
            </a:r>
          </a:p>
          <a:p>
            <a:endParaRPr lang="en-US" dirty="0"/>
          </a:p>
        </p:txBody>
      </p:sp>
      <p:pic>
        <p:nvPicPr>
          <p:cNvPr id="6" name="Content Placeholder 5"/>
          <p:cNvPicPr>
            <a:picLocks noGrp="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419600" y="4038600"/>
            <a:ext cx="4041775" cy="2692619"/>
          </a:xfrm>
          <a:prstGeom prst="rect">
            <a:avLst/>
          </a:prstGeom>
        </p:spPr>
      </p:pic>
      <p:pic>
        <p:nvPicPr>
          <p:cNvPr id="8" name="Content Placeholder 7"/>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52400" y="4038600"/>
            <a:ext cx="4114800" cy="2703022"/>
          </a:xfrm>
          <a:prstGeom prst="rect">
            <a:avLst/>
          </a:prstGeom>
        </p:spPr>
      </p:pic>
    </p:spTree>
    <p:extLst>
      <p:ext uri="{BB962C8B-B14F-4D97-AF65-F5344CB8AC3E}">
        <p14:creationId xmlns:p14="http://schemas.microsoft.com/office/powerpoint/2010/main" val="3611607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2514600"/>
            <a:ext cx="4040188" cy="2693458"/>
          </a:xfrm>
        </p:spPr>
      </p:pic>
      <p:sp>
        <p:nvSpPr>
          <p:cNvPr id="6" name="Content Placeholder 5"/>
          <p:cNvSpPr>
            <a:spLocks noGrp="1"/>
          </p:cNvSpPr>
          <p:nvPr>
            <p:ph sz="quarter" idx="4"/>
          </p:nvPr>
        </p:nvSpPr>
        <p:spPr>
          <a:xfrm>
            <a:off x="4377071" y="2174875"/>
            <a:ext cx="4309730" cy="3951288"/>
          </a:xfrm>
        </p:spPr>
        <p:txBody>
          <a:bodyPr>
            <a:normAutofit fontScale="70000" lnSpcReduction="20000"/>
          </a:bodyPr>
          <a:lstStyle/>
          <a:p>
            <a:pPr marL="0" indent="0" algn="just">
              <a:buNone/>
            </a:pPr>
            <a:r>
              <a:rPr lang="mn-MN" dirty="0" smtClean="0"/>
              <a:t>1.   </a:t>
            </a:r>
            <a:r>
              <a:rPr lang="mn-MN" dirty="0" smtClean="0">
                <a:latin typeface="Arial" pitchFamily="34" charset="0"/>
                <a:cs typeface="Arial" pitchFamily="34" charset="0"/>
              </a:rPr>
              <a:t> Дархан сумын 2019 оны газар зохион байгуулалтын төлөвлөгөөг батлах тухай  </a:t>
            </a:r>
            <a:br>
              <a:rPr lang="mn-MN" dirty="0" smtClean="0">
                <a:latin typeface="Arial" pitchFamily="34" charset="0"/>
                <a:cs typeface="Arial" pitchFamily="34" charset="0"/>
              </a:rPr>
            </a:br>
            <a:r>
              <a:rPr lang="mn-MN" dirty="0" smtClean="0">
                <a:latin typeface="Arial" pitchFamily="34" charset="0"/>
                <a:cs typeface="Arial" pitchFamily="34" charset="0"/>
              </a:rPr>
              <a:t>2.    Дархан сумын зарим газрыг орон нутгийн тусгай хэрэгцээнд авах тухай</a:t>
            </a:r>
            <a:br>
              <a:rPr lang="mn-MN" dirty="0" smtClean="0">
                <a:latin typeface="Arial" pitchFamily="34" charset="0"/>
                <a:cs typeface="Arial" pitchFamily="34" charset="0"/>
              </a:rPr>
            </a:br>
            <a:r>
              <a:rPr lang="mn-MN" dirty="0" smtClean="0">
                <a:latin typeface="Arial" pitchFamily="34" charset="0"/>
                <a:cs typeface="Arial" pitchFamily="34" charset="0"/>
              </a:rPr>
              <a:t>3.    Сум хөгжүүлэх сангийн төсөл сонгон шалгаруулах товыг тогтоох тухай</a:t>
            </a:r>
            <a:br>
              <a:rPr lang="mn-MN" dirty="0" smtClean="0">
                <a:latin typeface="Arial" pitchFamily="34" charset="0"/>
                <a:cs typeface="Arial" pitchFamily="34" charset="0"/>
              </a:rPr>
            </a:br>
            <a:r>
              <a:rPr lang="mn-MN" dirty="0" smtClean="0">
                <a:latin typeface="Arial" pitchFamily="34" charset="0"/>
                <a:cs typeface="Arial" pitchFamily="34" charset="0"/>
              </a:rPr>
              <a:t>4.    Дархан сумын хог хаягдлын үйлчилгээний хураамжийг тогтоох тухай         </a:t>
            </a:r>
          </a:p>
          <a:p>
            <a:pPr marL="0" indent="0" algn="just">
              <a:buNone/>
            </a:pPr>
            <a:r>
              <a:rPr lang="mn-MN" dirty="0" smtClean="0">
                <a:latin typeface="Arial" pitchFamily="34" charset="0"/>
                <a:cs typeface="Arial" pitchFamily="34" charset="0"/>
              </a:rPr>
              <a:t>5. Дархан </a:t>
            </a:r>
            <a:r>
              <a:rPr lang="mn-MN" dirty="0">
                <a:latin typeface="Arial" pitchFamily="34" charset="0"/>
                <a:cs typeface="Arial" pitchFamily="34" charset="0"/>
              </a:rPr>
              <a:t>сумын 2019 оны төсвийг баталсан тогтоолд өөрчлөлт оруулах тухай</a:t>
            </a:r>
            <a:r>
              <a:rPr lang="mn-MN" dirty="0" smtClean="0">
                <a:latin typeface="Arial" pitchFamily="34" charset="0"/>
                <a:cs typeface="Arial" pitchFamily="34" charset="0"/>
              </a:rPr>
              <a:t>    </a:t>
            </a:r>
            <a:br>
              <a:rPr lang="mn-MN" dirty="0" smtClean="0">
                <a:latin typeface="Arial" pitchFamily="34" charset="0"/>
                <a:cs typeface="Arial" pitchFamily="34" charset="0"/>
              </a:rPr>
            </a:br>
            <a:r>
              <a:rPr lang="mn-MN" dirty="0">
                <a:latin typeface="Arial" pitchFamily="34" charset="0"/>
                <a:cs typeface="Arial" pitchFamily="34" charset="0"/>
              </a:rPr>
              <a:t>6</a:t>
            </a:r>
            <a:r>
              <a:rPr lang="mn-MN" dirty="0" smtClean="0">
                <a:latin typeface="Arial" pitchFamily="34" charset="0"/>
                <a:cs typeface="Arial" pitchFamily="34" charset="0"/>
              </a:rPr>
              <a:t>.    Дархан - Улаанбаатар чиглэлийн автозамыг шинэчлэх төсөлд хийгдсэн Байгаль орчны нарийвчилсан үнэлгээний тайланг хэлэлцүүлэх тухай</a:t>
            </a:r>
            <a:endParaRPr lang="en-US" dirty="0">
              <a:latin typeface="Arial" pitchFamily="34" charset="0"/>
              <a:cs typeface="Arial" pitchFamily="34" charset="0"/>
            </a:endParaRPr>
          </a:p>
        </p:txBody>
      </p:sp>
      <p:sp>
        <p:nvSpPr>
          <p:cNvPr id="8" name="Rectangle 7"/>
          <p:cNvSpPr/>
          <p:nvPr/>
        </p:nvSpPr>
        <p:spPr>
          <a:xfrm>
            <a:off x="676940" y="1066800"/>
            <a:ext cx="7400260" cy="954107"/>
          </a:xfrm>
          <a:prstGeom prst="rect">
            <a:avLst/>
          </a:prstGeom>
        </p:spPr>
        <p:txBody>
          <a:bodyPr wrap="square">
            <a:spAutoFit/>
          </a:bodyPr>
          <a:lstStyle/>
          <a:p>
            <a:pPr lvl="0" algn="ctr">
              <a:spcBef>
                <a:spcPct val="20000"/>
              </a:spcBef>
            </a:pPr>
            <a:r>
              <a:rPr lang="mn-MN" sz="2800" b="1" dirty="0">
                <a:solidFill>
                  <a:srgbClr val="1F497D"/>
                </a:solidFill>
                <a:latin typeface="Arial" pitchFamily="34" charset="0"/>
                <a:cs typeface="Arial" pitchFamily="34" charset="0"/>
              </a:rPr>
              <a:t>Дархан сумын ИТХ-ын </a:t>
            </a:r>
            <a:r>
              <a:rPr lang="en-US" sz="2800" b="1" dirty="0">
                <a:solidFill>
                  <a:srgbClr val="1F497D"/>
                </a:solidFill>
                <a:latin typeface="Arial" pitchFamily="34" charset="0"/>
                <a:cs typeface="Arial" pitchFamily="34" charset="0"/>
              </a:rPr>
              <a:t>10 </a:t>
            </a:r>
            <a:r>
              <a:rPr lang="mn-MN" sz="2800" b="1" dirty="0">
                <a:solidFill>
                  <a:srgbClr val="1F497D"/>
                </a:solidFill>
                <a:latin typeface="Arial" pitchFamily="34" charset="0"/>
                <a:cs typeface="Arial" pitchFamily="34" charset="0"/>
              </a:rPr>
              <a:t>дугаар хуралдаан </a:t>
            </a:r>
            <a:endParaRPr lang="en-US" sz="2800" b="1" dirty="0">
              <a:solidFill>
                <a:srgbClr val="1F497D"/>
              </a:solidFill>
              <a:latin typeface="Arial" pitchFamily="34" charset="0"/>
              <a:cs typeface="Arial" pitchFamily="34" charset="0"/>
            </a:endParaRPr>
          </a:p>
        </p:txBody>
      </p:sp>
    </p:spTree>
    <p:extLst>
      <p:ext uri="{BB962C8B-B14F-4D97-AF65-F5344CB8AC3E}">
        <p14:creationId xmlns:p14="http://schemas.microsoft.com/office/powerpoint/2010/main" val="42694735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3962401"/>
            <a:ext cx="8382000" cy="1981200"/>
          </a:xfrm>
        </p:spPr>
        <p:txBody>
          <a:bodyPr>
            <a:normAutofit/>
          </a:bodyPr>
          <a:lstStyle/>
          <a:p>
            <a:pPr algn="just"/>
            <a:r>
              <a:rPr lang="mn-MN" b="0" dirty="0">
                <a:latin typeface="Arial" pitchFamily="34" charset="0"/>
                <a:cs typeface="Arial" pitchFamily="34" charset="0"/>
              </a:rPr>
              <a:t>Аймаг, сумын ИТХ-ын Төлөөлөгчдийн “Миний Дархан – 2019” спортын наадамд Дархан сумын ИТХ-ын баг хоёрдугаар байр эзэлж, мөнгөн медаль өргөмжлөл, мөнгөн шагналаар шагнагдав. </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267200" y="1143000"/>
            <a:ext cx="4040188" cy="2693458"/>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152400" y="1143000"/>
            <a:ext cx="4041775" cy="2694516"/>
          </a:xfrm>
        </p:spPr>
      </p:pic>
    </p:spTree>
    <p:extLst>
      <p:ext uri="{BB962C8B-B14F-4D97-AF65-F5344CB8AC3E}">
        <p14:creationId xmlns:p14="http://schemas.microsoft.com/office/powerpoint/2010/main" val="19291234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43400" y="1066800"/>
            <a:ext cx="3962400" cy="2808514"/>
          </a:xfrm>
        </p:spPr>
        <p:txBody>
          <a:bodyPr>
            <a:normAutofit fontScale="85000" lnSpcReduction="20000"/>
          </a:bodyPr>
          <a:lstStyle/>
          <a:p>
            <a:pPr lvl="0" algn="just"/>
            <a:r>
              <a:rPr lang="mn-MN" b="0" dirty="0" smtClean="0">
                <a:latin typeface="Arial" pitchFamily="34" charset="0"/>
                <a:cs typeface="Arial" pitchFamily="34" charset="0"/>
              </a:rPr>
              <a:t>спортын </a:t>
            </a:r>
            <a:r>
              <a:rPr lang="mn-MN" b="0" dirty="0">
                <a:latin typeface="Arial" pitchFamily="34" charset="0"/>
                <a:cs typeface="Arial" pitchFamily="34" charset="0"/>
              </a:rPr>
              <a:t>ганцаарчилсан төрлүүдэд  ширээний теннис Д.Жамбалдорж “Алт”, Б.Төгөлдөр “Мөнгө”, шатарт Ч.Баттулга “Алт”, Г.Мөнхцэцэг “Хүрэл”, даам-д Г.Мөнхцэцэг “Алт”, Ч.Баттулга “Хүрэл”, Дартсын тэмцээнд М.Золжаргал “Мөнгө”, Д.Жамбалдорж “Хүрэл” медаль тус тус хүртэж, </a:t>
            </a:r>
            <a:endParaRPr lang="en-US" dirty="0"/>
          </a:p>
        </p:txBody>
      </p:sp>
      <p:pic>
        <p:nvPicPr>
          <p:cNvPr id="7"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3962400"/>
            <a:ext cx="4039985" cy="2693324"/>
          </a:xfrm>
          <a:prstGeom prst="rect">
            <a:avLst/>
          </a:prstGeom>
        </p:spPr>
      </p:pic>
      <p:pic>
        <p:nvPicPr>
          <p:cNvPr id="8"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267200" y="3962400"/>
            <a:ext cx="4039985" cy="2693324"/>
          </a:xfrm>
          <a:prstGeom prst="rect">
            <a:avLst/>
          </a:prstGeom>
        </p:spPr>
      </p:pic>
      <p:pic>
        <p:nvPicPr>
          <p:cNvPr id="9" name="Content Placeholder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66800"/>
            <a:ext cx="4040188" cy="2693458"/>
          </a:xfrm>
          <a:prstGeom prst="rect">
            <a:avLst/>
          </a:prstGeom>
        </p:spPr>
      </p:pic>
    </p:spTree>
    <p:extLst>
      <p:ext uri="{BB962C8B-B14F-4D97-AF65-F5344CB8AC3E}">
        <p14:creationId xmlns:p14="http://schemas.microsoft.com/office/powerpoint/2010/main" val="33159400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219200"/>
            <a:ext cx="4040188" cy="2693458"/>
          </a:xfrm>
          <a:prstGeom prst="rect">
            <a:avLst/>
          </a:prstGeom>
        </p:spPr>
      </p:pic>
      <p:pic>
        <p:nvPicPr>
          <p:cNvPr id="14" name="Content Placeholder 1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4038600"/>
            <a:ext cx="4041775" cy="2694516"/>
          </a:xfrm>
        </p:spPr>
      </p:pic>
      <p:sp>
        <p:nvSpPr>
          <p:cNvPr id="3" name="Rectangle 2"/>
          <p:cNvSpPr/>
          <p:nvPr/>
        </p:nvSpPr>
        <p:spPr>
          <a:xfrm>
            <a:off x="4386942" y="1167064"/>
            <a:ext cx="3842657" cy="2723823"/>
          </a:xfrm>
          <a:prstGeom prst="rect">
            <a:avLst/>
          </a:prstGeom>
        </p:spPr>
        <p:txBody>
          <a:bodyPr wrap="square">
            <a:spAutoFit/>
          </a:bodyPr>
          <a:lstStyle/>
          <a:p>
            <a:pPr lvl="0" algn="just"/>
            <a:r>
              <a:rPr lang="mn-MN" sz="1900" dirty="0">
                <a:latin typeface="Arial" pitchFamily="34" charset="0"/>
                <a:cs typeface="Arial" pitchFamily="34" charset="0"/>
              </a:rPr>
              <a:t>билъярдын тэмцээнд   З.Эрдэнэбат 1 хожил авч, багтаа 2 оноо авчирсан, волейболын болон сагсан бөмбөгийн баг тамирчид  хүч чадлаа дайчлан тоглож, багтаа тус бүр 1,5 оноо авчирснаар нийлбэр дүнгээр 38 оноо авч тус амжилтыг үзүүлэв. </a:t>
            </a:r>
            <a:endParaRPr lang="en-US" sz="1900" dirty="0">
              <a:latin typeface="Arial" pitchFamily="34" charset="0"/>
              <a:cs typeface="Arial" pitchFamily="34" charset="0"/>
            </a:endParaRPr>
          </a:p>
        </p:txBody>
      </p:sp>
      <p:pic>
        <p:nvPicPr>
          <p:cNvPr id="10" name="Content Placeholder 11"/>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28701" y="4038600"/>
            <a:ext cx="4039985" cy="2693324"/>
          </a:xfrm>
        </p:spPr>
      </p:pic>
    </p:spTree>
    <p:extLst>
      <p:ext uri="{BB962C8B-B14F-4D97-AF65-F5344CB8AC3E}">
        <p14:creationId xmlns:p14="http://schemas.microsoft.com/office/powerpoint/2010/main" val="4384646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4114800"/>
            <a:ext cx="8763000" cy="1600200"/>
          </a:xfrm>
        </p:spPr>
        <p:txBody>
          <a:bodyPr>
            <a:normAutofit/>
          </a:bodyPr>
          <a:lstStyle/>
          <a:p>
            <a:pPr lvl="0" algn="just"/>
            <a:r>
              <a:rPr lang="mn-MN" b="0" dirty="0">
                <a:latin typeface="Arial" pitchFamily="34" charset="0"/>
                <a:cs typeface="Arial" pitchFamily="34" charset="0"/>
              </a:rPr>
              <a:t>Малчин багийн ИНХ-ын дарга, Тэргүүлэгчдээс санаачлан хэрэгжүүлж буй “Халуун сэтгэл” аянд нэгдэн, </a:t>
            </a:r>
            <a:r>
              <a:rPr lang="en-US" b="0" dirty="0" err="1">
                <a:latin typeface="Arial" pitchFamily="34" charset="0"/>
                <a:cs typeface="Arial" pitchFamily="34" charset="0"/>
              </a:rPr>
              <a:t>Сумын</a:t>
            </a:r>
            <a:r>
              <a:rPr lang="en-US" b="0" dirty="0">
                <a:latin typeface="Arial" pitchFamily="34" charset="0"/>
                <a:cs typeface="Arial" pitchFamily="34" charset="0"/>
              </a:rPr>
              <a:t> ИТХ-</a:t>
            </a:r>
            <a:r>
              <a:rPr lang="en-US" b="0" dirty="0" err="1">
                <a:latin typeface="Arial" pitchFamily="34" charset="0"/>
                <a:cs typeface="Arial" pitchFamily="34" charset="0"/>
              </a:rPr>
              <a:t>ын</a:t>
            </a:r>
            <a:r>
              <a:rPr lang="en-US" b="0" dirty="0">
                <a:latin typeface="Arial" pitchFamily="34" charset="0"/>
                <a:cs typeface="Arial" pitchFamily="34" charset="0"/>
              </a:rPr>
              <a:t> </a:t>
            </a:r>
            <a:r>
              <a:rPr lang="en-US" b="0" dirty="0" err="1">
                <a:latin typeface="Arial" pitchFamily="34" charset="0"/>
                <a:cs typeface="Arial" pitchFamily="34" charset="0"/>
              </a:rPr>
              <a:t>ажлын</a:t>
            </a:r>
            <a:r>
              <a:rPr lang="en-US" b="0" dirty="0">
                <a:latin typeface="Arial" pitchFamily="34" charset="0"/>
                <a:cs typeface="Arial" pitchFamily="34" charset="0"/>
              </a:rPr>
              <a:t> </a:t>
            </a:r>
            <a:r>
              <a:rPr lang="en-US" b="0" dirty="0" err="1">
                <a:latin typeface="Arial" pitchFamily="34" charset="0"/>
                <a:cs typeface="Arial" pitchFamily="34" charset="0"/>
              </a:rPr>
              <a:t>албаны</a:t>
            </a:r>
            <a:r>
              <a:rPr lang="en-US" b="0" dirty="0">
                <a:latin typeface="Arial" pitchFamily="34" charset="0"/>
                <a:cs typeface="Arial" pitchFamily="34" charset="0"/>
              </a:rPr>
              <a:t> </a:t>
            </a:r>
            <a:r>
              <a:rPr lang="en-US" b="0" dirty="0" err="1">
                <a:latin typeface="Arial" pitchFamily="34" charset="0"/>
                <a:cs typeface="Arial" pitchFamily="34" charset="0"/>
              </a:rPr>
              <a:t>хамт</a:t>
            </a:r>
            <a:r>
              <a:rPr lang="en-US" b="0" dirty="0">
                <a:latin typeface="Arial" pitchFamily="34" charset="0"/>
                <a:cs typeface="Arial" pitchFamily="34" charset="0"/>
              </a:rPr>
              <a:t> </a:t>
            </a:r>
            <a:r>
              <a:rPr lang="en-US" b="0" dirty="0" err="1">
                <a:latin typeface="Arial" pitchFamily="34" charset="0"/>
                <a:cs typeface="Arial" pitchFamily="34" charset="0"/>
              </a:rPr>
              <a:t>олны</a:t>
            </a:r>
            <a:r>
              <a:rPr lang="en-US" b="0" dirty="0">
                <a:latin typeface="Arial" pitchFamily="34" charset="0"/>
                <a:cs typeface="Arial" pitchFamily="34" charset="0"/>
              </a:rPr>
              <a:t> </a:t>
            </a:r>
            <a:r>
              <a:rPr lang="en-US" b="0" dirty="0" err="1">
                <a:latin typeface="Arial" pitchFamily="34" charset="0"/>
                <a:cs typeface="Arial" pitchFamily="34" charset="0"/>
              </a:rPr>
              <a:t>сэтгэлийн</a:t>
            </a:r>
            <a:r>
              <a:rPr lang="en-US" b="0" dirty="0">
                <a:latin typeface="Arial" pitchFamily="34" charset="0"/>
                <a:cs typeface="Arial" pitchFamily="34" charset="0"/>
              </a:rPr>
              <a:t> </a:t>
            </a:r>
            <a:r>
              <a:rPr lang="en-US" b="0" dirty="0" err="1">
                <a:latin typeface="Arial" pitchFamily="34" charset="0"/>
                <a:cs typeface="Arial" pitchFamily="34" charset="0"/>
              </a:rPr>
              <a:t>бэлгийг</a:t>
            </a:r>
            <a:r>
              <a:rPr lang="en-US" b="0" dirty="0">
                <a:latin typeface="Arial" pitchFamily="34" charset="0"/>
                <a:cs typeface="Arial" pitchFamily="34" charset="0"/>
              </a:rPr>
              <a:t>  </a:t>
            </a:r>
            <a:r>
              <a:rPr lang="en-US" b="0" dirty="0" err="1">
                <a:latin typeface="Arial" pitchFamily="34" charset="0"/>
                <a:cs typeface="Arial" pitchFamily="34" charset="0"/>
              </a:rPr>
              <a:t>Малчин</a:t>
            </a:r>
            <a:r>
              <a:rPr lang="en-US" b="0" dirty="0">
                <a:latin typeface="Arial" pitchFamily="34" charset="0"/>
                <a:cs typeface="Arial" pitchFamily="34" charset="0"/>
              </a:rPr>
              <a:t> </a:t>
            </a:r>
            <a:r>
              <a:rPr lang="en-US" b="0" dirty="0" err="1">
                <a:latin typeface="Arial" pitchFamily="34" charset="0"/>
                <a:cs typeface="Arial" pitchFamily="34" charset="0"/>
              </a:rPr>
              <a:t>багийн</a:t>
            </a:r>
            <a:r>
              <a:rPr lang="en-US" b="0" dirty="0">
                <a:latin typeface="Arial" pitchFamily="34" charset="0"/>
                <a:cs typeface="Arial" pitchFamily="34" charset="0"/>
              </a:rPr>
              <a:t> ИНХ-</a:t>
            </a:r>
            <a:r>
              <a:rPr lang="en-US" b="0" dirty="0" err="1">
                <a:latin typeface="Arial" pitchFamily="34" charset="0"/>
                <a:cs typeface="Arial" pitchFamily="34" charset="0"/>
              </a:rPr>
              <a:t>ын</a:t>
            </a:r>
            <a:r>
              <a:rPr lang="en-US" b="0" dirty="0">
                <a:latin typeface="Arial" pitchFamily="34" charset="0"/>
                <a:cs typeface="Arial" pitchFamily="34" charset="0"/>
              </a:rPr>
              <a:t> </a:t>
            </a:r>
            <a:r>
              <a:rPr lang="en-US" b="0" dirty="0" err="1">
                <a:latin typeface="Arial" pitchFamily="34" charset="0"/>
                <a:cs typeface="Arial" pitchFamily="34" charset="0"/>
              </a:rPr>
              <a:t>дарга</a:t>
            </a:r>
            <a:r>
              <a:rPr lang="en-US" b="0" dirty="0">
                <a:latin typeface="Arial" pitchFamily="34" charset="0"/>
                <a:cs typeface="Arial" pitchFamily="34" charset="0"/>
              </a:rPr>
              <a:t> </a:t>
            </a:r>
            <a:r>
              <a:rPr lang="en-US" b="0" dirty="0" err="1">
                <a:latin typeface="Arial" pitchFamily="34" charset="0"/>
                <a:cs typeface="Arial" pitchFamily="34" charset="0"/>
              </a:rPr>
              <a:t>О.Адъяад</a:t>
            </a:r>
            <a:r>
              <a:rPr lang="en-US" b="0" dirty="0">
                <a:latin typeface="Arial" pitchFamily="34" charset="0"/>
                <a:cs typeface="Arial" pitchFamily="34" charset="0"/>
              </a:rPr>
              <a:t> </a:t>
            </a:r>
            <a:r>
              <a:rPr lang="mn-MN" b="0" dirty="0">
                <a:latin typeface="Arial" pitchFamily="34" charset="0"/>
                <a:cs typeface="Arial" pitchFamily="34" charset="0"/>
              </a:rPr>
              <a:t>хүлээлгэн өглөө</a:t>
            </a:r>
            <a:r>
              <a:rPr lang="en-US" b="0" dirty="0" smtClean="0">
                <a:latin typeface="Arial" pitchFamily="34" charset="0"/>
                <a:cs typeface="Arial" pitchFamily="34" charset="0"/>
              </a:rPr>
              <a:t>.</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442" y="1143000"/>
            <a:ext cx="4040188" cy="2693458"/>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191000" y="1143000"/>
            <a:ext cx="4041775" cy="2694516"/>
          </a:xfrm>
        </p:spPr>
      </p:pic>
    </p:spTree>
    <p:extLst>
      <p:ext uri="{BB962C8B-B14F-4D97-AF65-F5344CB8AC3E}">
        <p14:creationId xmlns:p14="http://schemas.microsoft.com/office/powerpoint/2010/main" val="12101959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066800"/>
            <a:ext cx="8153400" cy="2819400"/>
          </a:xfrm>
        </p:spPr>
        <p:txBody>
          <a:bodyPr>
            <a:normAutofit fontScale="92500"/>
          </a:bodyPr>
          <a:lstStyle/>
          <a:p>
            <a:pPr lvl="0" algn="just"/>
            <a:r>
              <a:rPr lang="mn-MN" b="0" dirty="0">
                <a:latin typeface="Arial" pitchFamily="34" charset="0"/>
                <a:cs typeface="Arial" pitchFamily="34" charset="0"/>
              </a:rPr>
              <a:t>Монголын нутгийн удирдлагын холбооноос Дархан сумын багуудын ИНХ, Нийслэлийн Хан-Уул дүүргийн хороодын ИНХ-ын дарга, Тэргүүлэгчидтэй туршлага солилцох уулзалтыг Дархан хотод зохион байгууллаа.  Уулзалтанд Монголын нутгийн удирдлагын холбооны ажлын албаны дарга П.Янжинлхам, Хан-Уул дүүргийн ИТХ-ын Хууль,  эрх зүйн хэлтсийн дарга Т.Алтанцоож тэргүүтэй хороодын ИНХ-ын дарга, Тэргүүлэгчид оролцлоо. </a:t>
            </a:r>
            <a:endParaRPr lang="en-US" b="0" dirty="0">
              <a:latin typeface="Arial" pitchFamily="34" charset="0"/>
              <a:cs typeface="Arial" pitchFamily="34" charset="0"/>
            </a:endParaRPr>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3886199"/>
            <a:ext cx="4267200" cy="2844799"/>
          </a:xfrm>
        </p:spPr>
      </p:pic>
      <p:pic>
        <p:nvPicPr>
          <p:cNvPr id="5" name="Content Placeholder 4"/>
          <p:cNvPicPr>
            <a:picLocks noGrp="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72000" y="3886200"/>
            <a:ext cx="3962400" cy="2819400"/>
          </a:xfrm>
          <a:prstGeom prst="rect">
            <a:avLst/>
          </a:prstGeom>
        </p:spPr>
      </p:pic>
    </p:spTree>
    <p:extLst>
      <p:ext uri="{BB962C8B-B14F-4D97-AF65-F5344CB8AC3E}">
        <p14:creationId xmlns:p14="http://schemas.microsoft.com/office/powerpoint/2010/main" val="11655841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762000"/>
            <a:ext cx="4114800" cy="3276599"/>
          </a:xfrm>
        </p:spPr>
        <p:txBody>
          <a:bodyPr>
            <a:normAutofit fontScale="70000" lnSpcReduction="20000"/>
          </a:bodyPr>
          <a:lstStyle/>
          <a:p>
            <a:pPr lvl="0" algn="just"/>
            <a:r>
              <a:rPr lang="mn-MN" b="0" dirty="0">
                <a:latin typeface="Arial" pitchFamily="34" charset="0"/>
                <a:cs typeface="Arial" pitchFamily="34" charset="0"/>
              </a:rPr>
              <a:t>Дархан сумын ИТХ-ын нарийн бичгийн дарга Б.Болдбаатар ИТХ, түүний сайн туршлагын талаар, </a:t>
            </a:r>
            <a:r>
              <a:rPr lang="en-US" b="0" dirty="0" err="1">
                <a:latin typeface="Arial" pitchFamily="34" charset="0"/>
                <a:cs typeface="Arial" pitchFamily="34" charset="0"/>
              </a:rPr>
              <a:t>Малчин</a:t>
            </a:r>
            <a:r>
              <a:rPr lang="en-US" b="0" dirty="0">
                <a:latin typeface="Arial" pitchFamily="34" charset="0"/>
                <a:cs typeface="Arial" pitchFamily="34" charset="0"/>
              </a:rPr>
              <a:t> </a:t>
            </a:r>
            <a:r>
              <a:rPr lang="en-US" b="0" dirty="0" err="1">
                <a:latin typeface="Arial" pitchFamily="34" charset="0"/>
                <a:cs typeface="Arial" pitchFamily="34" charset="0"/>
              </a:rPr>
              <a:t>багийн</a:t>
            </a:r>
            <a:r>
              <a:rPr lang="en-US" b="0" dirty="0">
                <a:latin typeface="Arial" pitchFamily="34" charset="0"/>
                <a:cs typeface="Arial" pitchFamily="34" charset="0"/>
              </a:rPr>
              <a:t> ИНХ-</a:t>
            </a:r>
            <a:r>
              <a:rPr lang="en-US" b="0" dirty="0" err="1">
                <a:latin typeface="Arial" pitchFamily="34" charset="0"/>
                <a:cs typeface="Arial" pitchFamily="34" charset="0"/>
              </a:rPr>
              <a:t>ын</a:t>
            </a:r>
            <a:r>
              <a:rPr lang="en-US" b="0" dirty="0">
                <a:latin typeface="Arial" pitchFamily="34" charset="0"/>
                <a:cs typeface="Arial" pitchFamily="34" charset="0"/>
              </a:rPr>
              <a:t> </a:t>
            </a:r>
            <a:r>
              <a:rPr lang="en-US" b="0" dirty="0" err="1">
                <a:latin typeface="Arial" pitchFamily="34" charset="0"/>
                <a:cs typeface="Arial" pitchFamily="34" charset="0"/>
              </a:rPr>
              <a:t>дарга</a:t>
            </a:r>
            <a:r>
              <a:rPr lang="en-US" b="0" dirty="0">
                <a:latin typeface="Arial" pitchFamily="34" charset="0"/>
                <a:cs typeface="Arial" pitchFamily="34" charset="0"/>
              </a:rPr>
              <a:t> </a:t>
            </a:r>
            <a:r>
              <a:rPr lang="en-US" b="0" dirty="0" err="1">
                <a:latin typeface="Arial" pitchFamily="34" charset="0"/>
                <a:cs typeface="Arial" pitchFamily="34" charset="0"/>
              </a:rPr>
              <a:t>О.Адьяа</a:t>
            </a:r>
            <a:r>
              <a:rPr lang="mn-MN" b="0" dirty="0">
                <a:latin typeface="Arial" pitchFamily="34" charset="0"/>
                <a:cs typeface="Arial" pitchFamily="34" charset="0"/>
              </a:rPr>
              <a:t> б</a:t>
            </a:r>
            <a:r>
              <a:rPr lang="en-US" b="0" dirty="0" err="1">
                <a:latin typeface="Arial" pitchFamily="34" charset="0"/>
                <a:cs typeface="Arial" pitchFamily="34" charset="0"/>
              </a:rPr>
              <a:t>агийн</a:t>
            </a:r>
            <a:r>
              <a:rPr lang="en-US" b="0" dirty="0">
                <a:latin typeface="Arial" pitchFamily="34" charset="0"/>
                <a:cs typeface="Arial" pitchFamily="34" charset="0"/>
              </a:rPr>
              <a:t> </a:t>
            </a:r>
            <a:r>
              <a:rPr lang="en-US" b="0" dirty="0" err="1">
                <a:latin typeface="Arial" pitchFamily="34" charset="0"/>
                <a:cs typeface="Arial" pitchFamily="34" charset="0"/>
              </a:rPr>
              <a:t>хэмжээнд</a:t>
            </a:r>
            <a:r>
              <a:rPr lang="en-US" b="0" dirty="0">
                <a:latin typeface="Arial" pitchFamily="34" charset="0"/>
                <a:cs typeface="Arial" pitchFamily="34" charset="0"/>
              </a:rPr>
              <a:t> </a:t>
            </a:r>
            <a:r>
              <a:rPr lang="en-US" b="0" dirty="0" err="1">
                <a:latin typeface="Arial" pitchFamily="34" charset="0"/>
                <a:cs typeface="Arial" pitchFamily="34" charset="0"/>
              </a:rPr>
              <a:t>хэрэгжүүлж</a:t>
            </a:r>
            <a:r>
              <a:rPr lang="en-US" b="0" dirty="0">
                <a:latin typeface="Arial" pitchFamily="34" charset="0"/>
                <a:cs typeface="Arial" pitchFamily="34" charset="0"/>
              </a:rPr>
              <a:t>, </a:t>
            </a:r>
            <a:r>
              <a:rPr lang="en-US" b="0" dirty="0" err="1">
                <a:latin typeface="Arial" pitchFamily="34" charset="0"/>
                <a:cs typeface="Arial" pitchFamily="34" charset="0"/>
              </a:rPr>
              <a:t>үр</a:t>
            </a:r>
            <a:r>
              <a:rPr lang="en-US" b="0" dirty="0">
                <a:latin typeface="Arial" pitchFamily="34" charset="0"/>
                <a:cs typeface="Arial" pitchFamily="34" charset="0"/>
              </a:rPr>
              <a:t> </a:t>
            </a:r>
            <a:r>
              <a:rPr lang="en-US" b="0" dirty="0" err="1">
                <a:latin typeface="Arial" pitchFamily="34" charset="0"/>
                <a:cs typeface="Arial" pitchFamily="34" charset="0"/>
              </a:rPr>
              <a:t>дүнд</a:t>
            </a:r>
            <a:r>
              <a:rPr lang="en-US" b="0" dirty="0">
                <a:latin typeface="Arial" pitchFamily="34" charset="0"/>
                <a:cs typeface="Arial" pitchFamily="34" charset="0"/>
              </a:rPr>
              <a:t> </a:t>
            </a:r>
            <a:r>
              <a:rPr lang="en-US" b="0" dirty="0" err="1">
                <a:latin typeface="Arial" pitchFamily="34" charset="0"/>
                <a:cs typeface="Arial" pitchFamily="34" charset="0"/>
              </a:rPr>
              <a:t>хүрсэн</a:t>
            </a:r>
            <a:r>
              <a:rPr lang="en-US" b="0" dirty="0">
                <a:latin typeface="Arial" pitchFamily="34" charset="0"/>
                <a:cs typeface="Arial" pitchFamily="34" charset="0"/>
              </a:rPr>
              <a:t> </a:t>
            </a:r>
            <a:r>
              <a:rPr lang="en-US" b="0" dirty="0" err="1">
                <a:latin typeface="Arial" pitchFamily="34" charset="0"/>
                <a:cs typeface="Arial" pitchFamily="34" charset="0"/>
              </a:rPr>
              <a:t>шинэлэг</a:t>
            </a:r>
            <a:r>
              <a:rPr lang="en-US" b="0" dirty="0">
                <a:latin typeface="Arial" pitchFamily="34" charset="0"/>
                <a:cs typeface="Arial" pitchFamily="34" charset="0"/>
              </a:rPr>
              <a:t> </a:t>
            </a:r>
            <a:r>
              <a:rPr lang="en-US" b="0" dirty="0" err="1">
                <a:latin typeface="Arial" pitchFamily="34" charset="0"/>
                <a:cs typeface="Arial" pitchFamily="34" charset="0"/>
              </a:rPr>
              <a:t>ажлууд</a:t>
            </a:r>
            <a:r>
              <a:rPr lang="mn-MN" b="0" dirty="0">
                <a:latin typeface="Arial" pitchFamily="34" charset="0"/>
                <a:cs typeface="Arial" pitchFamily="34" charset="0"/>
              </a:rPr>
              <a:t>ын талаар,  </a:t>
            </a:r>
            <a:r>
              <a:rPr lang="en-US" b="0" dirty="0">
                <a:latin typeface="Arial" pitchFamily="34" charset="0"/>
                <a:cs typeface="Arial" pitchFamily="34" charset="0"/>
              </a:rPr>
              <a:t>5 </a:t>
            </a:r>
            <a:r>
              <a:rPr lang="en-US" b="0" dirty="0" err="1">
                <a:latin typeface="Arial" pitchFamily="34" charset="0"/>
                <a:cs typeface="Arial" pitchFamily="34" charset="0"/>
              </a:rPr>
              <a:t>дугаар</a:t>
            </a:r>
            <a:r>
              <a:rPr lang="en-US" b="0" dirty="0">
                <a:latin typeface="Arial" pitchFamily="34" charset="0"/>
                <a:cs typeface="Arial" pitchFamily="34" charset="0"/>
              </a:rPr>
              <a:t> </a:t>
            </a:r>
            <a:r>
              <a:rPr lang="en-US" b="0" dirty="0" err="1">
                <a:latin typeface="Arial" pitchFamily="34" charset="0"/>
                <a:cs typeface="Arial" pitchFamily="34" charset="0"/>
              </a:rPr>
              <a:t>багийн</a:t>
            </a:r>
            <a:r>
              <a:rPr lang="en-US" b="0" dirty="0">
                <a:latin typeface="Arial" pitchFamily="34" charset="0"/>
                <a:cs typeface="Arial" pitchFamily="34" charset="0"/>
              </a:rPr>
              <a:t> </a:t>
            </a:r>
            <a:r>
              <a:rPr lang="en-US" b="0" dirty="0" err="1">
                <a:latin typeface="Arial" pitchFamily="34" charset="0"/>
                <a:cs typeface="Arial" pitchFamily="34" charset="0"/>
              </a:rPr>
              <a:t>Засаг</a:t>
            </a:r>
            <a:r>
              <a:rPr lang="en-US" b="0" dirty="0">
                <a:latin typeface="Arial" pitchFamily="34" charset="0"/>
                <a:cs typeface="Arial" pitchFamily="34" charset="0"/>
              </a:rPr>
              <a:t> </a:t>
            </a:r>
            <a:r>
              <a:rPr lang="en-US" b="0" dirty="0" err="1">
                <a:latin typeface="Arial" pitchFamily="34" charset="0"/>
                <a:cs typeface="Arial" pitchFamily="34" charset="0"/>
              </a:rPr>
              <a:t>дарга</a:t>
            </a:r>
            <a:r>
              <a:rPr lang="en-US" b="0" dirty="0">
                <a:latin typeface="Arial" pitchFamily="34" charset="0"/>
                <a:cs typeface="Arial" pitchFamily="34" charset="0"/>
              </a:rPr>
              <a:t>, </a:t>
            </a:r>
            <a:r>
              <a:rPr lang="en-US" b="0" dirty="0" err="1">
                <a:latin typeface="Arial" pitchFamily="34" charset="0"/>
                <a:cs typeface="Arial" pitchFamily="34" charset="0"/>
              </a:rPr>
              <a:t>сумын</a:t>
            </a:r>
            <a:r>
              <a:rPr lang="en-US" b="0" dirty="0">
                <a:latin typeface="Arial" pitchFamily="34" charset="0"/>
                <a:cs typeface="Arial" pitchFamily="34" charset="0"/>
              </a:rPr>
              <a:t> ИТХ-</a:t>
            </a:r>
            <a:r>
              <a:rPr lang="en-US" b="0" dirty="0" err="1">
                <a:latin typeface="Arial" pitchFamily="34" charset="0"/>
                <a:cs typeface="Arial" pitchFamily="34" charset="0"/>
              </a:rPr>
              <a:t>ын</a:t>
            </a:r>
            <a:r>
              <a:rPr lang="en-US" b="0" dirty="0">
                <a:latin typeface="Arial" pitchFamily="34" charset="0"/>
                <a:cs typeface="Arial" pitchFamily="34" charset="0"/>
              </a:rPr>
              <a:t> </a:t>
            </a:r>
            <a:r>
              <a:rPr lang="mn-MN" b="0" dirty="0">
                <a:latin typeface="Arial" pitchFamily="34" charset="0"/>
                <a:cs typeface="Arial" pitchFamily="34" charset="0"/>
              </a:rPr>
              <a:t>Т</a:t>
            </a:r>
            <a:r>
              <a:rPr lang="en-US" b="0" dirty="0" err="1">
                <a:latin typeface="Arial" pitchFamily="34" charset="0"/>
                <a:cs typeface="Arial" pitchFamily="34" charset="0"/>
              </a:rPr>
              <a:t>өлөөлөгч</a:t>
            </a:r>
            <a:r>
              <a:rPr lang="en-US" b="0" dirty="0">
                <a:latin typeface="Arial" pitchFamily="34" charset="0"/>
                <a:cs typeface="Arial" pitchFamily="34" charset="0"/>
              </a:rPr>
              <a:t> </a:t>
            </a:r>
            <a:r>
              <a:rPr lang="en-US" b="0" dirty="0" err="1">
                <a:latin typeface="Arial" pitchFamily="34" charset="0"/>
                <a:cs typeface="Arial" pitchFamily="34" charset="0"/>
              </a:rPr>
              <a:t>Б.Оюунчимэг</a:t>
            </a:r>
            <a:r>
              <a:rPr lang="en-US" b="0" dirty="0">
                <a:latin typeface="Arial" pitchFamily="34" charset="0"/>
                <a:cs typeface="Arial" pitchFamily="34" charset="0"/>
              </a:rPr>
              <a:t> </a:t>
            </a:r>
            <a:r>
              <a:rPr lang="en-US" b="0" dirty="0" err="1">
                <a:latin typeface="Arial" pitchFamily="34" charset="0"/>
                <a:cs typeface="Arial" pitchFamily="34" charset="0"/>
              </a:rPr>
              <a:t>Гэр</a:t>
            </a:r>
            <a:r>
              <a:rPr lang="en-US" b="0" dirty="0">
                <a:latin typeface="Arial" pitchFamily="34" charset="0"/>
                <a:cs typeface="Arial" pitchFamily="34" charset="0"/>
              </a:rPr>
              <a:t> </a:t>
            </a:r>
            <a:r>
              <a:rPr lang="en-US" b="0" dirty="0" err="1">
                <a:latin typeface="Arial" pitchFamily="34" charset="0"/>
                <a:cs typeface="Arial" pitchFamily="34" charset="0"/>
              </a:rPr>
              <a:t>бүлийн</a:t>
            </a:r>
            <a:r>
              <a:rPr lang="en-US" b="0" dirty="0">
                <a:latin typeface="Arial" pitchFamily="34" charset="0"/>
                <a:cs typeface="Arial" pitchFamily="34" charset="0"/>
              </a:rPr>
              <a:t> </a:t>
            </a:r>
            <a:r>
              <a:rPr lang="en-US" b="0" dirty="0" err="1">
                <a:latin typeface="Arial" pitchFamily="34" charset="0"/>
                <a:cs typeface="Arial" pitchFamily="34" charset="0"/>
              </a:rPr>
              <a:t>хүчирхийлэлтэй</a:t>
            </a:r>
            <a:r>
              <a:rPr lang="en-US" b="0" dirty="0">
                <a:latin typeface="Arial" pitchFamily="34" charset="0"/>
                <a:cs typeface="Arial" pitchFamily="34" charset="0"/>
              </a:rPr>
              <a:t> </a:t>
            </a:r>
            <a:r>
              <a:rPr lang="en-US" b="0" dirty="0" err="1">
                <a:latin typeface="Arial" pitchFamily="34" charset="0"/>
                <a:cs typeface="Arial" pitchFamily="34" charset="0"/>
              </a:rPr>
              <a:t>тэмцэх</a:t>
            </a:r>
            <a:r>
              <a:rPr lang="en-US" b="0" dirty="0">
                <a:latin typeface="Arial" pitchFamily="34" charset="0"/>
                <a:cs typeface="Arial" pitchFamily="34" charset="0"/>
              </a:rPr>
              <a:t> </a:t>
            </a:r>
            <a:r>
              <a:rPr lang="en-US" b="0" dirty="0" err="1">
                <a:latin typeface="Arial" pitchFamily="34" charset="0"/>
                <a:cs typeface="Arial" pitchFamily="34" charset="0"/>
              </a:rPr>
              <a:t>хамтарсан</a:t>
            </a:r>
            <a:r>
              <a:rPr lang="en-US" b="0" dirty="0">
                <a:latin typeface="Arial" pitchFamily="34" charset="0"/>
                <a:cs typeface="Arial" pitchFamily="34" charset="0"/>
              </a:rPr>
              <a:t> </a:t>
            </a:r>
            <a:r>
              <a:rPr lang="en-US" b="0" dirty="0" err="1">
                <a:latin typeface="Arial" pitchFamily="34" charset="0"/>
                <a:cs typeface="Arial" pitchFamily="34" charset="0"/>
              </a:rPr>
              <a:t>багаас</a:t>
            </a:r>
            <a:r>
              <a:rPr lang="en-US" b="0" dirty="0">
                <a:latin typeface="Arial" pitchFamily="34" charset="0"/>
                <a:cs typeface="Arial" pitchFamily="34" charset="0"/>
              </a:rPr>
              <a:t> </a:t>
            </a:r>
            <a:r>
              <a:rPr lang="en-US" b="0" dirty="0" err="1">
                <a:latin typeface="Arial" pitchFamily="34" charset="0"/>
                <a:cs typeface="Arial" pitchFamily="34" charset="0"/>
              </a:rPr>
              <a:t>хэрэгжүүлж</a:t>
            </a:r>
            <a:r>
              <a:rPr lang="en-US" b="0" dirty="0">
                <a:latin typeface="Arial" pitchFamily="34" charset="0"/>
                <a:cs typeface="Arial" pitchFamily="34" charset="0"/>
              </a:rPr>
              <a:t> </a:t>
            </a:r>
            <a:r>
              <a:rPr lang="en-US" b="0" dirty="0" err="1">
                <a:latin typeface="Arial" pitchFamily="34" charset="0"/>
                <a:cs typeface="Arial" pitchFamily="34" charset="0"/>
              </a:rPr>
              <a:t>буй</a:t>
            </a:r>
            <a:r>
              <a:rPr lang="en-US" b="0" dirty="0">
                <a:latin typeface="Arial" pitchFamily="34" charset="0"/>
                <a:cs typeface="Arial" pitchFamily="34" charset="0"/>
              </a:rPr>
              <a:t> </a:t>
            </a:r>
            <a:r>
              <a:rPr lang="en-US" b="0" dirty="0" err="1">
                <a:latin typeface="Arial" pitchFamily="34" charset="0"/>
                <a:cs typeface="Arial" pitchFamily="34" charset="0"/>
              </a:rPr>
              <a:t>шинэлэг</a:t>
            </a:r>
            <a:r>
              <a:rPr lang="en-US" b="0" dirty="0">
                <a:latin typeface="Arial" pitchFamily="34" charset="0"/>
                <a:cs typeface="Arial" pitchFamily="34" charset="0"/>
              </a:rPr>
              <a:t> </a:t>
            </a:r>
            <a:r>
              <a:rPr lang="en-US" b="0" dirty="0" err="1">
                <a:latin typeface="Arial" pitchFamily="34" charset="0"/>
                <a:cs typeface="Arial" pitchFamily="34" charset="0"/>
              </a:rPr>
              <a:t>ажл</a:t>
            </a:r>
            <a:r>
              <a:rPr lang="mn-MN" b="0" dirty="0">
                <a:latin typeface="Arial" pitchFamily="34" charset="0"/>
                <a:cs typeface="Arial" pitchFamily="34" charset="0"/>
              </a:rPr>
              <a:t>уудаа тус тус </a:t>
            </a:r>
            <a:r>
              <a:rPr lang="en-US" b="0" dirty="0" err="1">
                <a:latin typeface="Arial" pitchFamily="34" charset="0"/>
                <a:cs typeface="Arial" pitchFamily="34" charset="0"/>
              </a:rPr>
              <a:t>танилцуул</a:t>
            </a:r>
            <a:r>
              <a:rPr lang="mn-MN" b="0" dirty="0">
                <a:latin typeface="Arial" pitchFamily="34" charset="0"/>
                <a:cs typeface="Arial" pitchFamily="34" charset="0"/>
              </a:rPr>
              <a:t>лаа. Мөн Дархан сумын 1, 2, 3, 13 дугаар багийн ИНХ-ын багуудын төвөөр зочилж туршлага судаллаа</a:t>
            </a:r>
            <a:r>
              <a:rPr lang="mn-MN" b="0" dirty="0" smtClean="0">
                <a:latin typeface="Arial" pitchFamily="34" charset="0"/>
                <a:cs typeface="Arial" pitchFamily="34" charset="0"/>
              </a:rPr>
              <a:t>.</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4040188" cy="2692801"/>
          </a:xfrm>
        </p:spPr>
      </p:pic>
      <p:pic>
        <p:nvPicPr>
          <p:cNvPr id="9"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1219200"/>
            <a:ext cx="4041775" cy="2693858"/>
          </a:xfrm>
          <a:prstGeom prst="rect">
            <a:avLst/>
          </a:prstGeom>
        </p:spPr>
      </p:pic>
      <p:pic>
        <p:nvPicPr>
          <p:cNvPr id="11" name="Content Placeholder 10"/>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278086" y="4038600"/>
            <a:ext cx="4041775" cy="2694516"/>
          </a:xfrm>
        </p:spPr>
      </p:pic>
    </p:spTree>
    <p:extLst>
      <p:ext uri="{BB962C8B-B14F-4D97-AF65-F5344CB8AC3E}">
        <p14:creationId xmlns:p14="http://schemas.microsoft.com/office/powerpoint/2010/main" val="4370977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962400"/>
            <a:ext cx="8382000" cy="1752600"/>
          </a:xfrm>
        </p:spPr>
        <p:txBody>
          <a:bodyPr>
            <a:normAutofit/>
          </a:bodyPr>
          <a:lstStyle/>
          <a:p>
            <a:pPr lvl="0" algn="just"/>
            <a:r>
              <a:rPr lang="mn-MN" b="0" dirty="0">
                <a:latin typeface="Arial" pitchFamily="34" charset="0"/>
                <a:cs typeface="Arial" pitchFamily="34" charset="0"/>
              </a:rPr>
              <a:t>Тэргүүлэгчид Дархан сумын хэмжээнд “Алдарт эх”-ийн нэгдүгээр  одонгоор 10 эх, хоёрдугаар одонгоор 204 эхийн   шагналыг Залуучууд таетрт </a:t>
            </a:r>
            <a:r>
              <a:rPr lang="mn-MN" b="0" dirty="0" smtClean="0">
                <a:latin typeface="Arial" pitchFamily="34" charset="0"/>
                <a:cs typeface="Arial" pitchFamily="34" charset="0"/>
              </a:rPr>
              <a:t>хүндэтгэлтэйгээр гардуулан </a:t>
            </a:r>
            <a:r>
              <a:rPr lang="mn-MN" b="0" dirty="0">
                <a:latin typeface="Arial" pitchFamily="34" charset="0"/>
                <a:cs typeface="Arial" pitchFamily="34" charset="0"/>
              </a:rPr>
              <a:t>өглөө.  </a:t>
            </a:r>
            <a:endParaRPr lang="en-US" b="0" dirty="0">
              <a:latin typeface="Arial" pitchFamily="34" charset="0"/>
              <a:cs typeface="Arial" pitchFamily="34"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1447800"/>
            <a:ext cx="4114800" cy="2743201"/>
          </a:xfrm>
        </p:spPr>
      </p:pic>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495800" y="1371600"/>
            <a:ext cx="3736975" cy="2788992"/>
          </a:xfrm>
        </p:spPr>
      </p:pic>
    </p:spTree>
    <p:extLst>
      <p:ext uri="{BB962C8B-B14F-4D97-AF65-F5344CB8AC3E}">
        <p14:creationId xmlns:p14="http://schemas.microsoft.com/office/powerpoint/2010/main" val="26199327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066800"/>
            <a:ext cx="4040188" cy="2693458"/>
          </a:xfrm>
          <a:prstGeom prst="rect">
            <a:avLst/>
          </a:prstGeom>
        </p:spPr>
      </p:pic>
      <p:pic>
        <p:nvPicPr>
          <p:cNvPr id="10"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1066800"/>
            <a:ext cx="4041775" cy="2694516"/>
          </a:xfrm>
          <a:prstGeom prst="rect">
            <a:avLst/>
          </a:prstGeom>
        </p:spPr>
      </p:pic>
      <p:pic>
        <p:nvPicPr>
          <p:cNvPr id="12" name="Content Placeholder 11"/>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32907" y="3886200"/>
            <a:ext cx="4040188" cy="2693458"/>
          </a:xfrm>
        </p:spPr>
      </p:pic>
      <p:pic>
        <p:nvPicPr>
          <p:cNvPr id="18" name="Content Placeholder 17"/>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4267200" y="3886200"/>
            <a:ext cx="4041775" cy="2694516"/>
          </a:xfrm>
        </p:spPr>
      </p:pic>
    </p:spTree>
    <p:extLst>
      <p:ext uri="{BB962C8B-B14F-4D97-AF65-F5344CB8AC3E}">
        <p14:creationId xmlns:p14="http://schemas.microsoft.com/office/powerpoint/2010/main" val="7225493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19200"/>
            <a:ext cx="3810000" cy="4724400"/>
          </a:xfrm>
        </p:spPr>
        <p:txBody>
          <a:bodyPr>
            <a:normAutofit fontScale="77500" lnSpcReduction="20000"/>
          </a:bodyPr>
          <a:lstStyle/>
          <a:p>
            <a:pPr algn="just"/>
            <a:r>
              <a:rPr lang="mn-MN" b="0" dirty="0">
                <a:latin typeface="Arial" pitchFamily="34" charset="0"/>
                <a:cs typeface="Arial" pitchFamily="34" charset="0"/>
              </a:rPr>
              <a:t>Дархан сумын ИТХ-ын Тэргүүлэгчдийн  2019 оны 10 дугаар сарын 11-ны өдрийн хуралдаанаар Дархан сумын хэмжээнд хүүхдийн оролцох эрхийг бэхжүүлэх, санал санаачлагыг дэмжих зорилгоор сар бүрийн нэгний өдрийг  “Хүүхдээ сонсох өдөр”  болгон баталсан.  Хүүхдийн оролцоонд түшиглэн тэдний үзэл бодол, дуу хоолойг сонсон, санал санаачлагыг дэмжин шийдвэр гаргах түвшинд хүргэж ажиллах зорилготойгоор “Хүүхдээ сонсох өдөр”-</a:t>
            </a:r>
            <a:r>
              <a:rPr lang="mn-MN" b="0" dirty="0" smtClean="0">
                <a:latin typeface="Arial" pitchFamily="34" charset="0"/>
                <a:cs typeface="Arial" pitchFamily="34" charset="0"/>
              </a:rPr>
              <a:t>ийг сумын хэмжээнд  </a:t>
            </a:r>
            <a:r>
              <a:rPr lang="mn-MN" b="0" dirty="0">
                <a:latin typeface="Arial" pitchFamily="34" charset="0"/>
                <a:cs typeface="Arial" pitchFamily="34" charset="0"/>
              </a:rPr>
              <a:t>2019 оны 11 дүгээр сарын 01-ний өдөр 5 хэсэгт нэгэн зэрэг “Хүүхдийн бага чуулган”-г зохион байгууллаа.</a:t>
            </a:r>
            <a:endParaRPr lang="en-US" b="0" dirty="0">
              <a:latin typeface="Arial" pitchFamily="34" charset="0"/>
              <a:cs typeface="Arial" pitchFamily="34" charset="0"/>
            </a:endParaRPr>
          </a:p>
        </p:txBody>
      </p:sp>
      <p:pic>
        <p:nvPicPr>
          <p:cNvPr id="4"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91000" y="4038600"/>
            <a:ext cx="4040188" cy="2693458"/>
          </a:xfr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91000" y="1219200"/>
            <a:ext cx="4040188" cy="2689610"/>
          </a:xfrm>
        </p:spPr>
      </p:pic>
    </p:spTree>
    <p:extLst>
      <p:ext uri="{BB962C8B-B14F-4D97-AF65-F5344CB8AC3E}">
        <p14:creationId xmlns:p14="http://schemas.microsoft.com/office/powerpoint/2010/main" val="13198254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1143000"/>
            <a:ext cx="4040188" cy="2693458"/>
          </a:xfrm>
        </p:spPr>
      </p:pic>
      <p:sp>
        <p:nvSpPr>
          <p:cNvPr id="5" name="Text Placeholder 4"/>
          <p:cNvSpPr>
            <a:spLocks noGrp="1"/>
          </p:cNvSpPr>
          <p:nvPr>
            <p:ph type="body" sz="quarter" idx="3"/>
          </p:nvPr>
        </p:nvSpPr>
        <p:spPr>
          <a:xfrm>
            <a:off x="4419601" y="1219201"/>
            <a:ext cx="3886199" cy="5410200"/>
          </a:xfrm>
        </p:spPr>
        <p:txBody>
          <a:bodyPr>
            <a:normAutofit fontScale="85000" lnSpcReduction="20000"/>
          </a:bodyPr>
          <a:lstStyle/>
          <a:p>
            <a:pPr lvl="0" algn="just"/>
            <a:r>
              <a:rPr lang="mn-MN" b="0" dirty="0">
                <a:latin typeface="Arial" pitchFamily="34" charset="0"/>
                <a:cs typeface="Arial" pitchFamily="34" charset="0"/>
              </a:rPr>
              <a:t>1, 2, 3, Малчин багийн хүүхдүүд- 1, 2, 3 багийн төвийн байр</a:t>
            </a:r>
            <a:endParaRPr lang="en-US" b="0" dirty="0">
              <a:latin typeface="Arial" pitchFamily="34" charset="0"/>
              <a:cs typeface="Arial" pitchFamily="34" charset="0"/>
            </a:endParaRPr>
          </a:p>
          <a:p>
            <a:pPr lvl="0" algn="just"/>
            <a:r>
              <a:rPr lang="mn-MN" b="0" dirty="0">
                <a:latin typeface="Arial" pitchFamily="34" charset="0"/>
                <a:cs typeface="Arial" pitchFamily="34" charset="0"/>
              </a:rPr>
              <a:t>4,5, 8, Өргөө багийн хүүхдүүд- “Хүүхэд хөгжлийн ордон”</a:t>
            </a:r>
            <a:endParaRPr lang="en-US" b="0" dirty="0">
              <a:latin typeface="Arial" pitchFamily="34" charset="0"/>
              <a:cs typeface="Arial" pitchFamily="34" charset="0"/>
            </a:endParaRPr>
          </a:p>
          <a:p>
            <a:pPr lvl="0" algn="just"/>
            <a:r>
              <a:rPr lang="mn-MN" b="0" dirty="0">
                <a:latin typeface="Arial" pitchFamily="34" charset="0"/>
                <a:cs typeface="Arial" pitchFamily="34" charset="0"/>
              </a:rPr>
              <a:t>6, 7 багийн хүүхдүүд - “Энэрэл” цогцолбор сургууль</a:t>
            </a:r>
            <a:endParaRPr lang="en-US" b="0" dirty="0">
              <a:latin typeface="Arial" pitchFamily="34" charset="0"/>
              <a:cs typeface="Arial" pitchFamily="34" charset="0"/>
            </a:endParaRPr>
          </a:p>
          <a:p>
            <a:pPr lvl="0" algn="just"/>
            <a:r>
              <a:rPr lang="mn-MN" b="0" dirty="0">
                <a:latin typeface="Arial" pitchFamily="34" charset="0"/>
                <a:cs typeface="Arial" pitchFamily="34" charset="0"/>
              </a:rPr>
              <a:t>9, 10, 11, 12 багийн хүүхдүүд- “Оюуны-Ирээдүй” цогцолбор сургууль</a:t>
            </a:r>
            <a:endParaRPr lang="en-US" b="0" dirty="0">
              <a:latin typeface="Arial" pitchFamily="34" charset="0"/>
              <a:cs typeface="Arial" pitchFamily="34" charset="0"/>
            </a:endParaRPr>
          </a:p>
          <a:p>
            <a:pPr lvl="0" algn="just"/>
            <a:r>
              <a:rPr lang="mn-MN" b="0" dirty="0">
                <a:latin typeface="Arial" pitchFamily="34" charset="0"/>
                <a:cs typeface="Arial" pitchFamily="34" charset="0"/>
              </a:rPr>
              <a:t>13, 14, 15, 16 багийн хүүхдүүд- “Од” цогцолбор сургуулийн урлаг заал</a:t>
            </a:r>
            <a:endParaRPr lang="en-US" b="0" dirty="0">
              <a:latin typeface="Arial" pitchFamily="34" charset="0"/>
              <a:cs typeface="Arial" pitchFamily="34" charset="0"/>
            </a:endParaRPr>
          </a:p>
          <a:p>
            <a:pPr algn="just"/>
            <a:r>
              <a:rPr lang="mn-MN" b="0" dirty="0">
                <a:latin typeface="Arial" pitchFamily="34" charset="0"/>
                <a:cs typeface="Arial" pitchFamily="34" charset="0"/>
              </a:rPr>
              <a:t>Үйл ажиллагаанд Дархан сумын ИТХ-ын төлөөлөгчид, багийн ИНХ-ын дарга, багийн Засаг дарга, ГБХЗХГ-ын мэргэжилтнүүд, аймгийн хүүхдийн нэгдсэн зөвлөлийн гишүүд оролцлоо</a:t>
            </a:r>
            <a:r>
              <a:rPr lang="mn-MN" b="0" dirty="0" smtClean="0">
                <a:latin typeface="Arial" pitchFamily="34" charset="0"/>
                <a:cs typeface="Arial" pitchFamily="34" charset="0"/>
              </a:rPr>
              <a:t>.</a:t>
            </a:r>
            <a:endParaRPr lang="en-US" b="0" dirty="0">
              <a:latin typeface="Arial" pitchFamily="34" charset="0"/>
              <a:cs typeface="Arial" pitchFamily="34" charset="0"/>
            </a:endParaRP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152400" y="3962400"/>
            <a:ext cx="4041775" cy="2694516"/>
          </a:xfrm>
        </p:spPr>
      </p:pic>
    </p:spTree>
    <p:extLst>
      <p:ext uri="{BB962C8B-B14F-4D97-AF65-F5344CB8AC3E}">
        <p14:creationId xmlns:p14="http://schemas.microsoft.com/office/powerpoint/2010/main" val="4015898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377071" y="2174875"/>
            <a:ext cx="4309730" cy="3951288"/>
          </a:xfrm>
        </p:spPr>
        <p:txBody>
          <a:bodyPr>
            <a:normAutofit/>
          </a:bodyPr>
          <a:lstStyle/>
          <a:p>
            <a:pPr marL="0" indent="0" algn="just">
              <a:buNone/>
            </a:pPr>
            <a:r>
              <a:rPr lang="mn-MN" dirty="0">
                <a:latin typeface="Arial" pitchFamily="34" charset="0"/>
                <a:cs typeface="Arial" pitchFamily="34" charset="0"/>
              </a:rPr>
              <a:t>1.    Дархан сумын 2019 оны төсвийн өр төлбөрийг барагдуулах тухай</a:t>
            </a:r>
            <a:br>
              <a:rPr lang="mn-MN" dirty="0">
                <a:latin typeface="Arial" pitchFamily="34" charset="0"/>
                <a:cs typeface="Arial" pitchFamily="34" charset="0"/>
              </a:rPr>
            </a:br>
            <a:r>
              <a:rPr lang="mn-MN" dirty="0">
                <a:latin typeface="Arial" pitchFamily="34" charset="0"/>
                <a:cs typeface="Arial" pitchFamily="34" charset="0"/>
              </a:rPr>
              <a:t>2.    Дархан сумын зарим газрыг орон нутгийн тусгай хамгаалалтад авах тухай</a:t>
            </a:r>
            <a:br>
              <a:rPr lang="mn-MN" dirty="0">
                <a:latin typeface="Arial" pitchFamily="34" charset="0"/>
                <a:cs typeface="Arial" pitchFamily="34" charset="0"/>
              </a:rPr>
            </a:br>
            <a:r>
              <a:rPr lang="mn-MN" dirty="0">
                <a:latin typeface="Arial" pitchFamily="34" charset="0"/>
                <a:cs typeface="Arial" pitchFamily="34" charset="0"/>
              </a:rPr>
              <a:t>3.    Дархан сумын 2019 оны газар зохион байгуулалтын төлөвлөгөөнд өөрчлөлт оруулах тухай</a:t>
            </a:r>
            <a:endParaRPr lang="en-US" dirty="0">
              <a:latin typeface="Arial" pitchFamily="34" charset="0"/>
              <a:cs typeface="Arial" pitchFamily="34" charset="0"/>
            </a:endParaRPr>
          </a:p>
        </p:txBody>
      </p:sp>
      <p:sp>
        <p:nvSpPr>
          <p:cNvPr id="8" name="Rectangle 7"/>
          <p:cNvSpPr/>
          <p:nvPr/>
        </p:nvSpPr>
        <p:spPr>
          <a:xfrm>
            <a:off x="676940" y="1066800"/>
            <a:ext cx="7400260" cy="954107"/>
          </a:xfrm>
          <a:prstGeom prst="rect">
            <a:avLst/>
          </a:prstGeom>
        </p:spPr>
        <p:txBody>
          <a:bodyPr wrap="square">
            <a:spAutoFit/>
          </a:bodyPr>
          <a:lstStyle/>
          <a:p>
            <a:pPr lvl="0" algn="ctr">
              <a:spcBef>
                <a:spcPct val="20000"/>
              </a:spcBef>
            </a:pPr>
            <a:r>
              <a:rPr lang="mn-MN" sz="2800" b="1" dirty="0">
                <a:solidFill>
                  <a:srgbClr val="1F497D"/>
                </a:solidFill>
                <a:latin typeface="Arial" pitchFamily="34" charset="0"/>
                <a:cs typeface="Arial" pitchFamily="34" charset="0"/>
              </a:rPr>
              <a:t>Дархан сумын ИТХ-ын </a:t>
            </a:r>
            <a:r>
              <a:rPr lang="en-US" sz="2800" b="1" dirty="0" smtClean="0">
                <a:solidFill>
                  <a:srgbClr val="1F497D"/>
                </a:solidFill>
                <a:latin typeface="Arial" pitchFamily="34" charset="0"/>
                <a:cs typeface="Arial" pitchFamily="34" charset="0"/>
              </a:rPr>
              <a:t>1</a:t>
            </a:r>
            <a:r>
              <a:rPr lang="mn-MN" sz="2800" b="1" dirty="0" smtClean="0">
                <a:solidFill>
                  <a:srgbClr val="1F497D"/>
                </a:solidFill>
                <a:latin typeface="Arial" pitchFamily="34" charset="0"/>
                <a:cs typeface="Arial" pitchFamily="34" charset="0"/>
              </a:rPr>
              <a:t>1 дүгээр </a:t>
            </a:r>
            <a:r>
              <a:rPr lang="mn-MN" sz="2800" b="1" dirty="0">
                <a:solidFill>
                  <a:srgbClr val="1F497D"/>
                </a:solidFill>
                <a:latin typeface="Arial" pitchFamily="34" charset="0"/>
                <a:cs typeface="Arial" pitchFamily="34" charset="0"/>
              </a:rPr>
              <a:t>хуралдаан </a:t>
            </a:r>
            <a:endParaRPr lang="en-US" sz="2800" b="1" dirty="0">
              <a:solidFill>
                <a:srgbClr val="1F497D"/>
              </a:solidFill>
              <a:latin typeface="Arial" pitchFamily="34" charset="0"/>
              <a:cs typeface="Arial" pitchFamily="34" charset="0"/>
            </a:endParaRPr>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2514600"/>
            <a:ext cx="4040188" cy="2895600"/>
          </a:xfrm>
        </p:spPr>
      </p:pic>
    </p:spTree>
    <p:extLst>
      <p:ext uri="{BB962C8B-B14F-4D97-AF65-F5344CB8AC3E}">
        <p14:creationId xmlns:p14="http://schemas.microsoft.com/office/powerpoint/2010/main" val="17981137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219200"/>
            <a:ext cx="3810000" cy="5334000"/>
          </a:xfrm>
        </p:spPr>
        <p:txBody>
          <a:bodyPr>
            <a:normAutofit fontScale="85000" lnSpcReduction="10000"/>
          </a:bodyPr>
          <a:lstStyle/>
          <a:p>
            <a:pPr algn="just"/>
            <a:r>
              <a:rPr lang="mn-MN" b="0" dirty="0">
                <a:latin typeface="Arial" pitchFamily="34" charset="0"/>
                <a:cs typeface="Arial" pitchFamily="34" charset="0"/>
              </a:rPr>
              <a:t>“Хүүхдээ сонсох өдөр”-ийн үйл ажиллагаанд Гэр бүл, хүүхэд, залуучууд хөгжлийн газрын мэргэжилтэн Дулам, Галбадрах “Оролцоо гэж юу вэ”, “Хүүхдийн оролцоо, нийгэмд эзлэх байр суурь” сэдвээр сургалт хийж, хүүхдүүдтэй харилцан ярилцлаа. Мөн цагдаагийн газрын гэр бүлийн хүчирхийлэл, хүүхдийн гэмт хэргээс урьдчилан сэргийлэх ажил хариуцсан мэргэжилтэн, цагдаагийн Ахмад Б.Уранцацрал “Гэр бүлийн гишүүдийн хандлага харилцаа” сэдэвт мэдээлэл хэлэлцүүлэг явууллаа</a:t>
            </a:r>
            <a:r>
              <a:rPr lang="mn-MN" b="0" dirty="0" smtClean="0">
                <a:latin typeface="Arial" pitchFamily="34" charset="0"/>
                <a:cs typeface="Arial" pitchFamily="34" charset="0"/>
              </a:rPr>
              <a:t>.</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14800" y="3886200"/>
            <a:ext cx="4040188" cy="2693458"/>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114800" y="1143000"/>
            <a:ext cx="4041775" cy="2694516"/>
          </a:xfrm>
        </p:spPr>
      </p:pic>
    </p:spTree>
    <p:extLst>
      <p:ext uri="{BB962C8B-B14F-4D97-AF65-F5344CB8AC3E}">
        <p14:creationId xmlns:p14="http://schemas.microsoft.com/office/powerpoint/2010/main" val="32377759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838200"/>
            <a:ext cx="8001000" cy="3048000"/>
          </a:xfrm>
        </p:spPr>
        <p:txBody>
          <a:bodyPr>
            <a:normAutofit fontScale="92500"/>
          </a:bodyPr>
          <a:lstStyle/>
          <a:p>
            <a:pPr lvl="0" algn="just"/>
            <a:r>
              <a:rPr lang="mn-MN" b="0" dirty="0">
                <a:latin typeface="Arial" pitchFamily="34" charset="0"/>
                <a:cs typeface="Arial" pitchFamily="34" charset="0"/>
              </a:rPr>
              <a:t>2019 оны 8 дугаар сарын 21-ний өдрийн Тэргүүлэгчдийн хуралдаанаар  Улс төрийн хилс хэрэгт хэлмэгдэгсдийн гэгээн дурсгалыг хүндэтгэн мөнхжүүлэх зорилгоор “Хүндэтгэлийн хөшөө”-г  Дархан сумын ИТХ, Засаг даргын Тамгын газрын байрны өмнөх цэцэрлэгт хүрээлэнд байгуулахаар батлав </a:t>
            </a:r>
            <a:r>
              <a:rPr lang="en-US" b="0" dirty="0" err="1">
                <a:latin typeface="Arial" pitchFamily="34" charset="0"/>
                <a:cs typeface="Arial" pitchFamily="34" charset="0"/>
              </a:rPr>
              <a:t>Монгол</a:t>
            </a:r>
            <a:r>
              <a:rPr lang="en-US" b="0" dirty="0">
                <a:latin typeface="Arial" pitchFamily="34" charset="0"/>
                <a:cs typeface="Arial" pitchFamily="34" charset="0"/>
              </a:rPr>
              <a:t> </a:t>
            </a:r>
            <a:r>
              <a:rPr lang="en-US" b="0" dirty="0" err="1">
                <a:latin typeface="Arial" pitchFamily="34" charset="0"/>
                <a:cs typeface="Arial" pitchFamily="34" charset="0"/>
              </a:rPr>
              <a:t>Улс</a:t>
            </a:r>
            <a:r>
              <a:rPr lang="en-US" b="0" dirty="0">
                <a:latin typeface="Arial" pitchFamily="34" charset="0"/>
                <a:cs typeface="Arial" pitchFamily="34" charset="0"/>
              </a:rPr>
              <a:t> </a:t>
            </a:r>
            <a:r>
              <a:rPr lang="en-US" b="0" dirty="0" err="1">
                <a:latin typeface="Arial" pitchFamily="34" charset="0"/>
                <a:cs typeface="Arial" pitchFamily="34" charset="0"/>
              </a:rPr>
              <a:t>жил</a:t>
            </a:r>
            <a:r>
              <a:rPr lang="en-US" b="0" dirty="0">
                <a:latin typeface="Arial" pitchFamily="34" charset="0"/>
                <a:cs typeface="Arial" pitchFamily="34" charset="0"/>
              </a:rPr>
              <a:t> </a:t>
            </a:r>
            <a:r>
              <a:rPr lang="en-US" b="0" dirty="0" err="1">
                <a:latin typeface="Arial" pitchFamily="34" charset="0"/>
                <a:cs typeface="Arial" pitchFamily="34" charset="0"/>
              </a:rPr>
              <a:t>бүрийн</a:t>
            </a:r>
            <a:r>
              <a:rPr lang="en-US" b="0" dirty="0">
                <a:latin typeface="Arial" pitchFamily="34" charset="0"/>
                <a:cs typeface="Arial" pitchFamily="34" charset="0"/>
              </a:rPr>
              <a:t> 9 </a:t>
            </a:r>
            <a:r>
              <a:rPr lang="en-US" b="0" dirty="0" err="1">
                <a:latin typeface="Arial" pitchFamily="34" charset="0"/>
                <a:cs typeface="Arial" pitchFamily="34" charset="0"/>
              </a:rPr>
              <a:t>сарын</a:t>
            </a:r>
            <a:r>
              <a:rPr lang="en-US" b="0" dirty="0">
                <a:latin typeface="Arial" pitchFamily="34" charset="0"/>
                <a:cs typeface="Arial" pitchFamily="34" charset="0"/>
              </a:rPr>
              <a:t> 10-ныг </a:t>
            </a:r>
            <a:r>
              <a:rPr lang="en-US" b="0" dirty="0" err="1">
                <a:latin typeface="Arial" pitchFamily="34" charset="0"/>
                <a:cs typeface="Arial" pitchFamily="34" charset="0"/>
              </a:rPr>
              <a:t>улс</a:t>
            </a:r>
            <a:r>
              <a:rPr lang="en-US" b="0" dirty="0">
                <a:latin typeface="Arial" pitchFamily="34" charset="0"/>
                <a:cs typeface="Arial" pitchFamily="34" charset="0"/>
              </a:rPr>
              <a:t> </a:t>
            </a:r>
            <a:r>
              <a:rPr lang="en-US" b="0" dirty="0" err="1">
                <a:latin typeface="Arial" pitchFamily="34" charset="0"/>
                <a:cs typeface="Arial" pitchFamily="34" charset="0"/>
              </a:rPr>
              <a:t>төрийн</a:t>
            </a:r>
            <a:r>
              <a:rPr lang="en-US" b="0" dirty="0">
                <a:latin typeface="Arial" pitchFamily="34" charset="0"/>
                <a:cs typeface="Arial" pitchFamily="34" charset="0"/>
              </a:rPr>
              <a:t> </a:t>
            </a:r>
            <a:r>
              <a:rPr lang="en-US" b="0" dirty="0" err="1">
                <a:latin typeface="Arial" pitchFamily="34" charset="0"/>
                <a:cs typeface="Arial" pitchFamily="34" charset="0"/>
              </a:rPr>
              <a:t>хилс</a:t>
            </a:r>
            <a:r>
              <a:rPr lang="en-US" b="0" dirty="0">
                <a:latin typeface="Arial" pitchFamily="34" charset="0"/>
                <a:cs typeface="Arial" pitchFamily="34" charset="0"/>
              </a:rPr>
              <a:t> </a:t>
            </a:r>
            <a:r>
              <a:rPr lang="en-US" b="0" dirty="0" err="1">
                <a:latin typeface="Arial" pitchFamily="34" charset="0"/>
                <a:cs typeface="Arial" pitchFamily="34" charset="0"/>
              </a:rPr>
              <a:t>хэрэгт</a:t>
            </a:r>
            <a:r>
              <a:rPr lang="en-US" b="0" dirty="0">
                <a:latin typeface="Arial" pitchFamily="34" charset="0"/>
                <a:cs typeface="Arial" pitchFamily="34" charset="0"/>
              </a:rPr>
              <a:t> </a:t>
            </a:r>
            <a:r>
              <a:rPr lang="en-US" b="0" dirty="0" err="1">
                <a:latin typeface="Arial" pitchFamily="34" charset="0"/>
                <a:cs typeface="Arial" pitchFamily="34" charset="0"/>
              </a:rPr>
              <a:t>хэлмэгдэгсдийн</a:t>
            </a:r>
            <a:r>
              <a:rPr lang="en-US" b="0" dirty="0">
                <a:latin typeface="Arial" pitchFamily="34" charset="0"/>
                <a:cs typeface="Arial" pitchFamily="34" charset="0"/>
              </a:rPr>
              <a:t> </a:t>
            </a:r>
            <a:r>
              <a:rPr lang="en-US" b="0" dirty="0" err="1">
                <a:latin typeface="Arial" pitchFamily="34" charset="0"/>
                <a:cs typeface="Arial" pitchFamily="34" charset="0"/>
              </a:rPr>
              <a:t>дурсгалыг</a:t>
            </a:r>
            <a:r>
              <a:rPr lang="en-US" b="0" dirty="0">
                <a:latin typeface="Arial" pitchFamily="34" charset="0"/>
                <a:cs typeface="Arial" pitchFamily="34" charset="0"/>
              </a:rPr>
              <a:t> </a:t>
            </a:r>
            <a:r>
              <a:rPr lang="en-US" b="0" dirty="0" err="1">
                <a:latin typeface="Arial" pitchFamily="34" charset="0"/>
                <a:cs typeface="Arial" pitchFamily="34" charset="0"/>
              </a:rPr>
              <a:t>хүндэтгэх</a:t>
            </a:r>
            <a:r>
              <a:rPr lang="en-US" b="0" dirty="0">
                <a:latin typeface="Arial" pitchFamily="34" charset="0"/>
                <a:cs typeface="Arial" pitchFamily="34" charset="0"/>
              </a:rPr>
              <a:t> </a:t>
            </a:r>
            <a:r>
              <a:rPr lang="en-US" b="0" dirty="0" err="1">
                <a:latin typeface="Arial" pitchFamily="34" charset="0"/>
                <a:cs typeface="Arial" pitchFamily="34" charset="0"/>
              </a:rPr>
              <a:t>өдөр</a:t>
            </a:r>
            <a:r>
              <a:rPr lang="en-US" b="0" dirty="0">
                <a:latin typeface="Arial" pitchFamily="34" charset="0"/>
                <a:cs typeface="Arial" pitchFamily="34" charset="0"/>
              </a:rPr>
              <a:t> </a:t>
            </a:r>
            <a:r>
              <a:rPr lang="en-US" b="0" dirty="0" err="1">
                <a:latin typeface="Arial" pitchFamily="34" charset="0"/>
                <a:cs typeface="Arial" pitchFamily="34" charset="0"/>
              </a:rPr>
              <a:t>болгон</a:t>
            </a:r>
            <a:r>
              <a:rPr lang="en-US" b="0" dirty="0">
                <a:latin typeface="Arial" pitchFamily="34" charset="0"/>
                <a:cs typeface="Arial" pitchFamily="34" charset="0"/>
              </a:rPr>
              <a:t> </a:t>
            </a:r>
            <a:r>
              <a:rPr lang="en-US" b="0" dirty="0" err="1">
                <a:latin typeface="Arial" pitchFamily="34" charset="0"/>
                <a:cs typeface="Arial" pitchFamily="34" charset="0"/>
              </a:rPr>
              <a:t>тэмдэглэж</a:t>
            </a:r>
            <a:r>
              <a:rPr lang="en-US" b="0" dirty="0">
                <a:latin typeface="Arial" pitchFamily="34" charset="0"/>
                <a:cs typeface="Arial" pitchFamily="34" charset="0"/>
              </a:rPr>
              <a:t> </a:t>
            </a:r>
            <a:r>
              <a:rPr lang="en-US" b="0" dirty="0" err="1">
                <a:latin typeface="Arial" pitchFamily="34" charset="0"/>
                <a:cs typeface="Arial" pitchFamily="34" charset="0"/>
              </a:rPr>
              <a:t>ирсэн</a:t>
            </a:r>
            <a:r>
              <a:rPr lang="en-US" b="0" dirty="0">
                <a:latin typeface="Arial" pitchFamily="34" charset="0"/>
                <a:cs typeface="Arial" pitchFamily="34" charset="0"/>
              </a:rPr>
              <a:t>.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3886200"/>
            <a:ext cx="4040188" cy="2691561"/>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419600" y="3962400"/>
            <a:ext cx="4041775" cy="2692619"/>
          </a:xfrm>
        </p:spPr>
      </p:pic>
    </p:spTree>
    <p:extLst>
      <p:ext uri="{BB962C8B-B14F-4D97-AF65-F5344CB8AC3E}">
        <p14:creationId xmlns:p14="http://schemas.microsoft.com/office/powerpoint/2010/main" val="15308794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143000"/>
            <a:ext cx="8153400" cy="2743199"/>
          </a:xfrm>
        </p:spPr>
        <p:txBody>
          <a:bodyPr>
            <a:normAutofit fontScale="92500" lnSpcReduction="20000"/>
          </a:bodyPr>
          <a:lstStyle/>
          <a:p>
            <a:pPr lvl="0" algn="just"/>
            <a:r>
              <a:rPr lang="en-US" b="0" dirty="0" err="1">
                <a:latin typeface="Arial" pitchFamily="34" charset="0"/>
                <a:cs typeface="Arial" pitchFamily="34" charset="0"/>
              </a:rPr>
              <a:t>Үүний</a:t>
            </a:r>
            <a:r>
              <a:rPr lang="en-US" b="0" dirty="0">
                <a:latin typeface="Arial" pitchFamily="34" charset="0"/>
                <a:cs typeface="Arial" pitchFamily="34" charset="0"/>
              </a:rPr>
              <a:t> </a:t>
            </a:r>
            <a:r>
              <a:rPr lang="en-US" b="0" dirty="0" err="1">
                <a:latin typeface="Arial" pitchFamily="34" charset="0"/>
                <a:cs typeface="Arial" pitchFamily="34" charset="0"/>
              </a:rPr>
              <a:t>дагуу</a:t>
            </a:r>
            <a:r>
              <a:rPr lang="en-US" b="0" dirty="0">
                <a:latin typeface="Arial" pitchFamily="34" charset="0"/>
                <a:cs typeface="Arial" pitchFamily="34" charset="0"/>
              </a:rPr>
              <a:t> </a:t>
            </a:r>
            <a:r>
              <a:rPr lang="en-US" b="0" dirty="0" err="1">
                <a:latin typeface="Arial" pitchFamily="34" charset="0"/>
                <a:cs typeface="Arial" pitchFamily="34" charset="0"/>
              </a:rPr>
              <a:t>Дархан-Уул</a:t>
            </a:r>
            <a:r>
              <a:rPr lang="en-US" b="0" dirty="0">
                <a:latin typeface="Arial" pitchFamily="34" charset="0"/>
                <a:cs typeface="Arial" pitchFamily="34" charset="0"/>
              </a:rPr>
              <a:t> </a:t>
            </a:r>
            <a:r>
              <a:rPr lang="en-US" b="0" dirty="0" err="1">
                <a:latin typeface="Arial" pitchFamily="34" charset="0"/>
                <a:cs typeface="Arial" pitchFamily="34" charset="0"/>
              </a:rPr>
              <a:t>аймгийн</a:t>
            </a:r>
            <a:r>
              <a:rPr lang="en-US" b="0" dirty="0">
                <a:latin typeface="Arial" pitchFamily="34" charset="0"/>
                <a:cs typeface="Arial" pitchFamily="34" charset="0"/>
              </a:rPr>
              <a:t> </a:t>
            </a:r>
            <a:r>
              <a:rPr lang="en-US" b="0" dirty="0" err="1">
                <a:latin typeface="Arial" pitchFamily="34" charset="0"/>
                <a:cs typeface="Arial" pitchFamily="34" charset="0"/>
              </a:rPr>
              <a:t>Цагаатгах</a:t>
            </a:r>
            <a:r>
              <a:rPr lang="en-US" b="0" dirty="0">
                <a:latin typeface="Arial" pitchFamily="34" charset="0"/>
                <a:cs typeface="Arial" pitchFamily="34" charset="0"/>
              </a:rPr>
              <a:t> </a:t>
            </a:r>
            <a:r>
              <a:rPr lang="en-US" b="0" dirty="0" err="1">
                <a:latin typeface="Arial" pitchFamily="34" charset="0"/>
                <a:cs typeface="Arial" pitchFamily="34" charset="0"/>
              </a:rPr>
              <a:t>ажлыг</a:t>
            </a:r>
            <a:r>
              <a:rPr lang="en-US" b="0" dirty="0">
                <a:latin typeface="Arial" pitchFamily="34" charset="0"/>
                <a:cs typeface="Arial" pitchFamily="34" charset="0"/>
              </a:rPr>
              <a:t> </a:t>
            </a:r>
            <a:r>
              <a:rPr lang="en-US" b="0" dirty="0" err="1">
                <a:latin typeface="Arial" pitchFamily="34" charset="0"/>
                <a:cs typeface="Arial" pitchFamily="34" charset="0"/>
              </a:rPr>
              <a:t>удирдан</a:t>
            </a:r>
            <a:r>
              <a:rPr lang="en-US" b="0" dirty="0">
                <a:latin typeface="Arial" pitchFamily="34" charset="0"/>
                <a:cs typeface="Arial" pitchFamily="34" charset="0"/>
              </a:rPr>
              <a:t> </a:t>
            </a:r>
            <a:r>
              <a:rPr lang="en-US" b="0" dirty="0" err="1">
                <a:latin typeface="Arial" pitchFamily="34" charset="0"/>
                <a:cs typeface="Arial" pitchFamily="34" charset="0"/>
              </a:rPr>
              <a:t>зохион</a:t>
            </a:r>
            <a:r>
              <a:rPr lang="en-US" b="0" dirty="0">
                <a:latin typeface="Arial" pitchFamily="34" charset="0"/>
                <a:cs typeface="Arial" pitchFamily="34" charset="0"/>
              </a:rPr>
              <a:t> </a:t>
            </a:r>
            <a:r>
              <a:rPr lang="en-US" b="0" dirty="0" err="1">
                <a:latin typeface="Arial" pitchFamily="34" charset="0"/>
                <a:cs typeface="Arial" pitchFamily="34" charset="0"/>
              </a:rPr>
              <a:t>байгуулах</a:t>
            </a:r>
            <a:r>
              <a:rPr lang="en-US" b="0" dirty="0">
                <a:latin typeface="Arial" pitchFamily="34" charset="0"/>
                <a:cs typeface="Arial" pitchFamily="34" charset="0"/>
              </a:rPr>
              <a:t> </a:t>
            </a:r>
            <a:r>
              <a:rPr lang="en-US" b="0" dirty="0" err="1">
                <a:latin typeface="Arial" pitchFamily="34" charset="0"/>
                <a:cs typeface="Arial" pitchFamily="34" charset="0"/>
              </a:rPr>
              <a:t>салбар</a:t>
            </a:r>
            <a:r>
              <a:rPr lang="en-US" b="0" dirty="0">
                <a:latin typeface="Arial" pitchFamily="34" charset="0"/>
                <a:cs typeface="Arial" pitchFamily="34" charset="0"/>
              </a:rPr>
              <a:t> </a:t>
            </a:r>
            <a:r>
              <a:rPr lang="en-US" b="0" dirty="0" err="1">
                <a:latin typeface="Arial" pitchFamily="34" charset="0"/>
                <a:cs typeface="Arial" pitchFamily="34" charset="0"/>
              </a:rPr>
              <a:t>комисс</a:t>
            </a:r>
            <a:r>
              <a:rPr lang="mn-MN" b="0" dirty="0">
                <a:latin typeface="Arial" pitchFamily="34" charset="0"/>
                <a:cs typeface="Arial" pitchFamily="34" charset="0"/>
              </a:rPr>
              <a:t>той хамтран,</a:t>
            </a:r>
            <a:r>
              <a:rPr lang="en-US" b="0" dirty="0">
                <a:latin typeface="Arial" pitchFamily="34" charset="0"/>
                <a:cs typeface="Arial" pitchFamily="34" charset="0"/>
              </a:rPr>
              <a:t> </a:t>
            </a:r>
            <a:r>
              <a:rPr lang="en-US" b="0" dirty="0" err="1">
                <a:latin typeface="Arial" pitchFamily="34" charset="0"/>
                <a:cs typeface="Arial" pitchFamily="34" charset="0"/>
              </a:rPr>
              <a:t>улс</a:t>
            </a:r>
            <a:r>
              <a:rPr lang="en-US" b="0" dirty="0">
                <a:latin typeface="Arial" pitchFamily="34" charset="0"/>
                <a:cs typeface="Arial" pitchFamily="34" charset="0"/>
              </a:rPr>
              <a:t> </a:t>
            </a:r>
            <a:r>
              <a:rPr lang="en-US" b="0" dirty="0" err="1">
                <a:latin typeface="Arial" pitchFamily="34" charset="0"/>
                <a:cs typeface="Arial" pitchFamily="34" charset="0"/>
              </a:rPr>
              <a:t>төрийн</a:t>
            </a:r>
            <a:r>
              <a:rPr lang="en-US" b="0" dirty="0">
                <a:latin typeface="Arial" pitchFamily="34" charset="0"/>
                <a:cs typeface="Arial" pitchFamily="34" charset="0"/>
              </a:rPr>
              <a:t>  </a:t>
            </a:r>
            <a:r>
              <a:rPr lang="en-US" b="0" dirty="0" err="1">
                <a:latin typeface="Arial" pitchFamily="34" charset="0"/>
                <a:cs typeface="Arial" pitchFamily="34" charset="0"/>
              </a:rPr>
              <a:t>хилс</a:t>
            </a:r>
            <a:r>
              <a:rPr lang="en-US" b="0" dirty="0">
                <a:latin typeface="Arial" pitchFamily="34" charset="0"/>
                <a:cs typeface="Arial" pitchFamily="34" charset="0"/>
              </a:rPr>
              <a:t> </a:t>
            </a:r>
            <a:r>
              <a:rPr lang="en-US" b="0" dirty="0" err="1">
                <a:latin typeface="Arial" pitchFamily="34" charset="0"/>
                <a:cs typeface="Arial" pitchFamily="34" charset="0"/>
              </a:rPr>
              <a:t>хэрэгт</a:t>
            </a:r>
            <a:r>
              <a:rPr lang="en-US" b="0" dirty="0">
                <a:latin typeface="Arial" pitchFamily="34" charset="0"/>
                <a:cs typeface="Arial" pitchFamily="34" charset="0"/>
              </a:rPr>
              <a:t> </a:t>
            </a:r>
            <a:r>
              <a:rPr lang="en-US" b="0" dirty="0" err="1">
                <a:latin typeface="Arial" pitchFamily="34" charset="0"/>
                <a:cs typeface="Arial" pitchFamily="34" charset="0"/>
              </a:rPr>
              <a:t>хэлмэгдэгсэд</a:t>
            </a:r>
            <a:r>
              <a:rPr lang="en-US" b="0" dirty="0">
                <a:latin typeface="Arial" pitchFamily="34" charset="0"/>
                <a:cs typeface="Arial" pitchFamily="34" charset="0"/>
              </a:rPr>
              <a:t>,  </a:t>
            </a:r>
            <a:r>
              <a:rPr lang="en-US" b="0" dirty="0" err="1">
                <a:latin typeface="Arial" pitchFamily="34" charset="0"/>
                <a:cs typeface="Arial" pitchFamily="34" charset="0"/>
              </a:rPr>
              <a:t>тэдний</a:t>
            </a:r>
            <a:r>
              <a:rPr lang="en-US" b="0" dirty="0">
                <a:latin typeface="Arial" pitchFamily="34" charset="0"/>
                <a:cs typeface="Arial" pitchFamily="34" charset="0"/>
              </a:rPr>
              <a:t> </a:t>
            </a:r>
            <a:r>
              <a:rPr lang="en-US" b="0" dirty="0" err="1">
                <a:latin typeface="Arial" pitchFamily="34" charset="0"/>
                <a:cs typeface="Arial" pitchFamily="34" charset="0"/>
              </a:rPr>
              <a:t>гэр</a:t>
            </a:r>
            <a:r>
              <a:rPr lang="en-US" b="0" dirty="0">
                <a:latin typeface="Arial" pitchFamily="34" charset="0"/>
                <a:cs typeface="Arial" pitchFamily="34" charset="0"/>
              </a:rPr>
              <a:t> </a:t>
            </a:r>
            <a:r>
              <a:rPr lang="en-US" b="0" dirty="0" err="1">
                <a:latin typeface="Arial" pitchFamily="34" charset="0"/>
                <a:cs typeface="Arial" pitchFamily="34" charset="0"/>
              </a:rPr>
              <a:t>бүл</a:t>
            </a:r>
            <a:r>
              <a:rPr lang="en-US" b="0" dirty="0">
                <a:latin typeface="Arial" pitchFamily="34" charset="0"/>
                <a:cs typeface="Arial" pitchFamily="34" charset="0"/>
              </a:rPr>
              <a:t>,  </a:t>
            </a:r>
            <a:r>
              <a:rPr lang="en-US" b="0" dirty="0" err="1">
                <a:latin typeface="Arial" pitchFamily="34" charset="0"/>
                <a:cs typeface="Arial" pitchFamily="34" charset="0"/>
              </a:rPr>
              <a:t>үр</a:t>
            </a:r>
            <a:r>
              <a:rPr lang="en-US" b="0" dirty="0">
                <a:latin typeface="Arial" pitchFamily="34" charset="0"/>
                <a:cs typeface="Arial" pitchFamily="34" charset="0"/>
              </a:rPr>
              <a:t> </a:t>
            </a:r>
            <a:r>
              <a:rPr lang="en-US" b="0" dirty="0" err="1">
                <a:latin typeface="Arial" pitchFamily="34" charset="0"/>
                <a:cs typeface="Arial" pitchFamily="34" charset="0"/>
              </a:rPr>
              <a:t>хүүхдэд</a:t>
            </a:r>
            <a:r>
              <a:rPr lang="en-US" b="0" dirty="0">
                <a:latin typeface="Arial" pitchFamily="34" charset="0"/>
                <a:cs typeface="Arial" pitchFamily="34" charset="0"/>
              </a:rPr>
              <a:t> </a:t>
            </a:r>
            <a:r>
              <a:rPr lang="en-US" b="0" dirty="0" err="1">
                <a:latin typeface="Arial" pitchFamily="34" charset="0"/>
                <a:cs typeface="Arial" pitchFamily="34" charset="0"/>
              </a:rPr>
              <a:t>төрөөс</a:t>
            </a:r>
            <a:r>
              <a:rPr lang="en-US" b="0" dirty="0">
                <a:latin typeface="Arial" pitchFamily="34" charset="0"/>
                <a:cs typeface="Arial" pitchFamily="34" charset="0"/>
              </a:rPr>
              <a:t> </a:t>
            </a:r>
            <a:r>
              <a:rPr lang="en-US" b="0" dirty="0" err="1">
                <a:latin typeface="Arial" pitchFamily="34" charset="0"/>
                <a:cs typeface="Arial" pitchFamily="34" charset="0"/>
              </a:rPr>
              <a:t>хүндэтгэл</a:t>
            </a:r>
            <a:r>
              <a:rPr lang="en-US" b="0" dirty="0">
                <a:latin typeface="Arial" pitchFamily="34" charset="0"/>
                <a:cs typeface="Arial" pitchFamily="34" charset="0"/>
              </a:rPr>
              <a:t> </a:t>
            </a:r>
            <a:r>
              <a:rPr lang="en-US" b="0" dirty="0" err="1">
                <a:latin typeface="Arial" pitchFamily="34" charset="0"/>
                <a:cs typeface="Arial" pitchFamily="34" charset="0"/>
              </a:rPr>
              <a:t>үзүүлэх</a:t>
            </a:r>
            <a:r>
              <a:rPr lang="en-US" b="0" dirty="0">
                <a:latin typeface="Arial" pitchFamily="34" charset="0"/>
                <a:cs typeface="Arial" pitchFamily="34" charset="0"/>
              </a:rPr>
              <a:t> </a:t>
            </a:r>
            <a:r>
              <a:rPr lang="en-US" b="0" dirty="0" err="1">
                <a:latin typeface="Arial" pitchFamily="34" charset="0"/>
                <a:cs typeface="Arial" pitchFamily="34" charset="0"/>
              </a:rPr>
              <a:t>ажиллагааг</a:t>
            </a:r>
            <a:r>
              <a:rPr lang="en-US" b="0" dirty="0">
                <a:latin typeface="Arial" pitchFamily="34" charset="0"/>
                <a:cs typeface="Arial" pitchFamily="34" charset="0"/>
              </a:rPr>
              <a:t> </a:t>
            </a:r>
            <a:r>
              <a:rPr lang="en-US" b="0" dirty="0" err="1">
                <a:latin typeface="Arial" pitchFamily="34" charset="0"/>
                <a:cs typeface="Arial" pitchFamily="34" charset="0"/>
              </a:rPr>
              <a:t>зохион</a:t>
            </a:r>
            <a:r>
              <a:rPr lang="en-US" b="0" dirty="0">
                <a:latin typeface="Arial" pitchFamily="34" charset="0"/>
                <a:cs typeface="Arial" pitchFamily="34" charset="0"/>
              </a:rPr>
              <a:t> </a:t>
            </a:r>
            <a:r>
              <a:rPr lang="en-US" b="0" dirty="0" err="1">
                <a:latin typeface="Arial" pitchFamily="34" charset="0"/>
                <a:cs typeface="Arial" pitchFamily="34" charset="0"/>
              </a:rPr>
              <a:t>байгууллаа</a:t>
            </a:r>
            <a:r>
              <a:rPr lang="en-US" b="0" dirty="0">
                <a:latin typeface="Arial" pitchFamily="34" charset="0"/>
                <a:cs typeface="Arial" pitchFamily="34" charset="0"/>
              </a:rPr>
              <a:t>. </a:t>
            </a:r>
            <a:r>
              <a:rPr lang="en-US" b="0" dirty="0" err="1">
                <a:latin typeface="Arial" pitchFamily="34" charset="0"/>
                <a:cs typeface="Arial" pitchFamily="34" charset="0"/>
              </a:rPr>
              <a:t>Уг</a:t>
            </a:r>
            <a:r>
              <a:rPr lang="en-US" b="0" dirty="0">
                <a:latin typeface="Arial" pitchFamily="34" charset="0"/>
                <a:cs typeface="Arial" pitchFamily="34" charset="0"/>
              </a:rPr>
              <a:t> </a:t>
            </a:r>
            <a:r>
              <a:rPr lang="en-US" b="0" dirty="0" err="1">
                <a:latin typeface="Arial" pitchFamily="34" charset="0"/>
                <a:cs typeface="Arial" pitchFamily="34" charset="0"/>
              </a:rPr>
              <a:t>хүндэтгэлийн</a:t>
            </a:r>
            <a:r>
              <a:rPr lang="en-US" b="0" dirty="0">
                <a:latin typeface="Arial" pitchFamily="34" charset="0"/>
                <a:cs typeface="Arial" pitchFamily="34" charset="0"/>
              </a:rPr>
              <a:t> </a:t>
            </a:r>
            <a:r>
              <a:rPr lang="en-US" b="0" dirty="0" err="1">
                <a:latin typeface="Arial" pitchFamily="34" charset="0"/>
                <a:cs typeface="Arial" pitchFamily="34" charset="0"/>
              </a:rPr>
              <a:t>хөшөөг</a:t>
            </a:r>
            <a:r>
              <a:rPr lang="en-US" b="0" dirty="0">
                <a:latin typeface="Arial" pitchFamily="34" charset="0"/>
                <a:cs typeface="Arial" pitchFamily="34" charset="0"/>
              </a:rPr>
              <a:t>  </a:t>
            </a:r>
            <a:r>
              <a:rPr lang="en-US" b="0" dirty="0" err="1">
                <a:latin typeface="Arial" pitchFamily="34" charset="0"/>
                <a:cs typeface="Arial" pitchFamily="34" charset="0"/>
              </a:rPr>
              <a:t>Дархан</a:t>
            </a:r>
            <a:r>
              <a:rPr lang="en-US" b="0" dirty="0">
                <a:latin typeface="Arial" pitchFamily="34" charset="0"/>
                <a:cs typeface="Arial" pitchFamily="34" charset="0"/>
              </a:rPr>
              <a:t> </a:t>
            </a:r>
            <a:r>
              <a:rPr lang="en-US" b="0" dirty="0" err="1">
                <a:latin typeface="Arial" pitchFamily="34" charset="0"/>
                <a:cs typeface="Arial" pitchFamily="34" charset="0"/>
              </a:rPr>
              <a:t>сумын</a:t>
            </a:r>
            <a:r>
              <a:rPr lang="en-US" b="0" dirty="0">
                <a:latin typeface="Arial" pitchFamily="34" charset="0"/>
                <a:cs typeface="Arial" pitchFamily="34" charset="0"/>
              </a:rPr>
              <a:t> </a:t>
            </a:r>
            <a:r>
              <a:rPr lang="mn-MN" b="0" dirty="0">
                <a:latin typeface="Arial" pitchFamily="34" charset="0"/>
                <a:cs typeface="Arial" pitchFamily="34" charset="0"/>
              </a:rPr>
              <a:t>ИТХ, </a:t>
            </a:r>
            <a:r>
              <a:rPr lang="en-US" b="0" dirty="0">
                <a:latin typeface="Arial" pitchFamily="34" charset="0"/>
                <a:cs typeface="Arial" pitchFamily="34" charset="0"/>
              </a:rPr>
              <a:t>ЗДТГ-</a:t>
            </a:r>
            <a:r>
              <a:rPr lang="en-US" b="0" dirty="0" err="1">
                <a:latin typeface="Arial" pitchFamily="34" charset="0"/>
                <a:cs typeface="Arial" pitchFamily="34" charset="0"/>
              </a:rPr>
              <a:t>ын</a:t>
            </a:r>
            <a:r>
              <a:rPr lang="en-US" b="0" dirty="0">
                <a:latin typeface="Arial" pitchFamily="34" charset="0"/>
                <a:cs typeface="Arial" pitchFamily="34" charset="0"/>
              </a:rPr>
              <a:t> </a:t>
            </a:r>
            <a:r>
              <a:rPr lang="mn-MN" b="0" dirty="0">
                <a:latin typeface="Arial" pitchFamily="34" charset="0"/>
                <a:cs typeface="Arial" pitchFamily="34" charset="0"/>
              </a:rPr>
              <a:t>байрны өмнөх </a:t>
            </a:r>
            <a:r>
              <a:rPr lang="en-US" b="0" dirty="0">
                <a:latin typeface="Arial" pitchFamily="34" charset="0"/>
                <a:cs typeface="Arial" pitchFamily="34" charset="0"/>
              </a:rPr>
              <a:t> </a:t>
            </a:r>
            <a:r>
              <a:rPr lang="en-US" b="0" dirty="0" err="1">
                <a:latin typeface="Arial" pitchFamily="34" charset="0"/>
                <a:cs typeface="Arial" pitchFamily="34" charset="0"/>
              </a:rPr>
              <a:t>цэцэрлэгт</a:t>
            </a:r>
            <a:r>
              <a:rPr lang="en-US" b="0" dirty="0">
                <a:latin typeface="Arial" pitchFamily="34" charset="0"/>
                <a:cs typeface="Arial" pitchFamily="34" charset="0"/>
              </a:rPr>
              <a:t> </a:t>
            </a:r>
            <a:r>
              <a:rPr lang="en-US" b="0" dirty="0" err="1">
                <a:latin typeface="Arial" pitchFamily="34" charset="0"/>
                <a:cs typeface="Arial" pitchFamily="34" charset="0"/>
              </a:rPr>
              <a:t>хүрээлэнд</a:t>
            </a:r>
            <a:r>
              <a:rPr lang="en-US" b="0" dirty="0">
                <a:latin typeface="Arial" pitchFamily="34" charset="0"/>
                <a:cs typeface="Arial" pitchFamily="34" charset="0"/>
              </a:rPr>
              <a:t> </a:t>
            </a:r>
            <a:r>
              <a:rPr lang="en-US" b="0" dirty="0" err="1">
                <a:latin typeface="Arial" pitchFamily="34" charset="0"/>
                <a:cs typeface="Arial" pitchFamily="34" charset="0"/>
              </a:rPr>
              <a:t>босгосон</a:t>
            </a:r>
            <a:r>
              <a:rPr lang="en-US" b="0" dirty="0">
                <a:latin typeface="Arial" pitchFamily="34" charset="0"/>
                <a:cs typeface="Arial" pitchFamily="34" charset="0"/>
              </a:rPr>
              <a:t> </a:t>
            </a:r>
            <a:r>
              <a:rPr lang="en-US" b="0" dirty="0" err="1">
                <a:latin typeface="Arial" pitchFamily="34" charset="0"/>
                <a:cs typeface="Arial" pitchFamily="34" charset="0"/>
              </a:rPr>
              <a:t>нь</a:t>
            </a:r>
            <a:r>
              <a:rPr lang="en-US" b="0" dirty="0">
                <a:latin typeface="Arial" pitchFamily="34" charset="0"/>
                <a:cs typeface="Arial" pitchFamily="34" charset="0"/>
              </a:rPr>
              <a:t> </a:t>
            </a:r>
            <a:r>
              <a:rPr lang="en-US" b="0" dirty="0" err="1">
                <a:latin typeface="Arial" pitchFamily="34" charset="0"/>
                <a:cs typeface="Arial" pitchFamily="34" charset="0"/>
              </a:rPr>
              <a:t>дахин</a:t>
            </a:r>
            <a:r>
              <a:rPr lang="en-US" b="0" dirty="0">
                <a:latin typeface="Arial" pitchFamily="34" charset="0"/>
                <a:cs typeface="Arial" pitchFamily="34" charset="0"/>
              </a:rPr>
              <a:t> </a:t>
            </a:r>
            <a:r>
              <a:rPr lang="en-US" b="0" dirty="0" err="1">
                <a:latin typeface="Arial" pitchFamily="34" charset="0"/>
                <a:cs typeface="Arial" pitchFamily="34" charset="0"/>
              </a:rPr>
              <a:t>улс</a:t>
            </a:r>
            <a:r>
              <a:rPr lang="en-US" b="0" dirty="0">
                <a:latin typeface="Arial" pitchFamily="34" charset="0"/>
                <a:cs typeface="Arial" pitchFamily="34" charset="0"/>
              </a:rPr>
              <a:t> </a:t>
            </a:r>
            <a:r>
              <a:rPr lang="en-US" b="0" dirty="0" err="1">
                <a:latin typeface="Arial" pitchFamily="34" charset="0"/>
                <a:cs typeface="Arial" pitchFamily="34" charset="0"/>
              </a:rPr>
              <a:t>төрийн</a:t>
            </a:r>
            <a:r>
              <a:rPr lang="en-US" b="0" dirty="0">
                <a:latin typeface="Arial" pitchFamily="34" charset="0"/>
                <a:cs typeface="Arial" pitchFamily="34" charset="0"/>
              </a:rPr>
              <a:t> </a:t>
            </a:r>
            <a:r>
              <a:rPr lang="en-US" b="0" dirty="0" err="1">
                <a:latin typeface="Arial" pitchFamily="34" charset="0"/>
                <a:cs typeface="Arial" pitchFamily="34" charset="0"/>
              </a:rPr>
              <a:t>хэлмэгдэлтийг</a:t>
            </a:r>
            <a:r>
              <a:rPr lang="en-US" b="0" dirty="0">
                <a:latin typeface="Arial" pitchFamily="34" charset="0"/>
                <a:cs typeface="Arial" pitchFamily="34" charset="0"/>
              </a:rPr>
              <a:t> </a:t>
            </a:r>
            <a:r>
              <a:rPr lang="en-US" b="0" dirty="0" err="1">
                <a:latin typeface="Arial" pitchFamily="34" charset="0"/>
                <a:cs typeface="Arial" pitchFamily="34" charset="0"/>
              </a:rPr>
              <a:t>гаргуулахгүй</a:t>
            </a:r>
            <a:r>
              <a:rPr lang="en-US" b="0" dirty="0">
                <a:latin typeface="Arial" pitchFamily="34" charset="0"/>
                <a:cs typeface="Arial" pitchFamily="34" charset="0"/>
              </a:rPr>
              <a:t> </a:t>
            </a:r>
            <a:r>
              <a:rPr lang="en-US" b="0" dirty="0" err="1">
                <a:latin typeface="Arial" pitchFamily="34" charset="0"/>
                <a:cs typeface="Arial" pitchFamily="34" charset="0"/>
              </a:rPr>
              <a:t>байх</a:t>
            </a:r>
            <a:r>
              <a:rPr lang="en-US" b="0" dirty="0">
                <a:latin typeface="Arial" pitchFamily="34" charset="0"/>
                <a:cs typeface="Arial" pitchFamily="34" charset="0"/>
              </a:rPr>
              <a:t>, </a:t>
            </a:r>
            <a:r>
              <a:rPr lang="en-US" b="0" dirty="0" err="1">
                <a:latin typeface="Arial" pitchFamily="34" charset="0"/>
                <a:cs typeface="Arial" pitchFamily="34" charset="0"/>
              </a:rPr>
              <a:t>залуу</a:t>
            </a:r>
            <a:r>
              <a:rPr lang="en-US" b="0" dirty="0">
                <a:latin typeface="Arial" pitchFamily="34" charset="0"/>
                <a:cs typeface="Arial" pitchFamily="34" charset="0"/>
              </a:rPr>
              <a:t> </a:t>
            </a:r>
            <a:r>
              <a:rPr lang="en-US" b="0" dirty="0" err="1">
                <a:latin typeface="Arial" pitchFamily="34" charset="0"/>
                <a:cs typeface="Arial" pitchFamily="34" charset="0"/>
              </a:rPr>
              <a:t>хойч</a:t>
            </a:r>
            <a:r>
              <a:rPr lang="en-US" b="0" dirty="0">
                <a:latin typeface="Arial" pitchFamily="34" charset="0"/>
                <a:cs typeface="Arial" pitchFamily="34" charset="0"/>
              </a:rPr>
              <a:t> </a:t>
            </a:r>
            <a:r>
              <a:rPr lang="en-US" b="0" dirty="0" err="1">
                <a:latin typeface="Arial" pitchFamily="34" charset="0"/>
                <a:cs typeface="Arial" pitchFamily="34" charset="0"/>
              </a:rPr>
              <a:t>үед</a:t>
            </a:r>
            <a:r>
              <a:rPr lang="en-US" b="0" dirty="0">
                <a:latin typeface="Arial" pitchFamily="34" charset="0"/>
                <a:cs typeface="Arial" pitchFamily="34" charset="0"/>
              </a:rPr>
              <a:t> </a:t>
            </a:r>
            <a:r>
              <a:rPr lang="en-US" b="0" dirty="0" err="1">
                <a:latin typeface="Arial" pitchFamily="34" charset="0"/>
                <a:cs typeface="Arial" pitchFamily="34" charset="0"/>
              </a:rPr>
              <a:t>түүхийн</a:t>
            </a:r>
            <a:r>
              <a:rPr lang="en-US" b="0" dirty="0">
                <a:latin typeface="Arial" pitchFamily="34" charset="0"/>
                <a:cs typeface="Arial" pitchFamily="34" charset="0"/>
              </a:rPr>
              <a:t> </a:t>
            </a:r>
            <a:r>
              <a:rPr lang="en-US" b="0" dirty="0" err="1">
                <a:latin typeface="Arial" pitchFamily="34" charset="0"/>
                <a:cs typeface="Arial" pitchFamily="34" charset="0"/>
              </a:rPr>
              <a:t>эмгэнэлт</a:t>
            </a:r>
            <a:r>
              <a:rPr lang="en-US" b="0" dirty="0">
                <a:latin typeface="Arial" pitchFamily="34" charset="0"/>
                <a:cs typeface="Arial" pitchFamily="34" charset="0"/>
              </a:rPr>
              <a:t> </a:t>
            </a:r>
            <a:r>
              <a:rPr lang="en-US" b="0" dirty="0" err="1">
                <a:latin typeface="Arial" pitchFamily="34" charset="0"/>
                <a:cs typeface="Arial" pitchFamily="34" charset="0"/>
              </a:rPr>
              <a:t>үйл</a:t>
            </a:r>
            <a:r>
              <a:rPr lang="en-US" b="0" dirty="0">
                <a:latin typeface="Arial" pitchFamily="34" charset="0"/>
                <a:cs typeface="Arial" pitchFamily="34" charset="0"/>
              </a:rPr>
              <a:t> </a:t>
            </a:r>
            <a:r>
              <a:rPr lang="en-US" b="0" dirty="0" err="1">
                <a:latin typeface="Arial" pitchFamily="34" charset="0"/>
                <a:cs typeface="Arial" pitchFamily="34" charset="0"/>
              </a:rPr>
              <a:t>явдлын</a:t>
            </a:r>
            <a:r>
              <a:rPr lang="en-US" b="0" dirty="0">
                <a:latin typeface="Arial" pitchFamily="34" charset="0"/>
                <a:cs typeface="Arial" pitchFamily="34" charset="0"/>
              </a:rPr>
              <a:t> </a:t>
            </a:r>
            <a:r>
              <a:rPr lang="en-US" b="0" dirty="0" err="1">
                <a:latin typeface="Arial" pitchFamily="34" charset="0"/>
                <a:cs typeface="Arial" pitchFamily="34" charset="0"/>
              </a:rPr>
              <a:t>хор</a:t>
            </a:r>
            <a:r>
              <a:rPr lang="en-US" b="0" dirty="0">
                <a:latin typeface="Arial" pitchFamily="34" charset="0"/>
                <a:cs typeface="Arial" pitchFamily="34" charset="0"/>
              </a:rPr>
              <a:t> </a:t>
            </a:r>
            <a:r>
              <a:rPr lang="en-US" b="0" dirty="0" err="1">
                <a:latin typeface="Arial" pitchFamily="34" charset="0"/>
                <a:cs typeface="Arial" pitchFamily="34" charset="0"/>
              </a:rPr>
              <a:t>уршгийг</a:t>
            </a:r>
            <a:r>
              <a:rPr lang="en-US" b="0" dirty="0">
                <a:latin typeface="Arial" pitchFamily="34" charset="0"/>
                <a:cs typeface="Arial" pitchFamily="34" charset="0"/>
              </a:rPr>
              <a:t> </a:t>
            </a:r>
            <a:r>
              <a:rPr lang="en-US" b="0" dirty="0" err="1">
                <a:latin typeface="Arial" pitchFamily="34" charset="0"/>
                <a:cs typeface="Arial" pitchFamily="34" charset="0"/>
              </a:rPr>
              <a:t>таниулан</a:t>
            </a:r>
            <a:r>
              <a:rPr lang="en-US" b="0" dirty="0">
                <a:latin typeface="Arial" pitchFamily="34" charset="0"/>
                <a:cs typeface="Arial" pitchFamily="34" charset="0"/>
              </a:rPr>
              <a:t> </a:t>
            </a:r>
            <a:r>
              <a:rPr lang="en-US" b="0" dirty="0" err="1">
                <a:latin typeface="Arial" pitchFamily="34" charset="0"/>
                <a:cs typeface="Arial" pitchFamily="34" charset="0"/>
              </a:rPr>
              <a:t>ойлгуулах</a:t>
            </a:r>
            <a:r>
              <a:rPr lang="en-US" b="0" dirty="0">
                <a:latin typeface="Arial" pitchFamily="34" charset="0"/>
                <a:cs typeface="Arial" pitchFamily="34" charset="0"/>
              </a:rPr>
              <a:t> </a:t>
            </a:r>
            <a:r>
              <a:rPr lang="en-US" b="0" dirty="0" err="1">
                <a:latin typeface="Arial" pitchFamily="34" charset="0"/>
                <a:cs typeface="Arial" pitchFamily="34" charset="0"/>
              </a:rPr>
              <a:t>ач</a:t>
            </a:r>
            <a:r>
              <a:rPr lang="en-US" b="0" dirty="0">
                <a:latin typeface="Arial" pitchFamily="34" charset="0"/>
                <a:cs typeface="Arial" pitchFamily="34" charset="0"/>
              </a:rPr>
              <a:t> </a:t>
            </a:r>
            <a:r>
              <a:rPr lang="en-US" b="0" dirty="0" err="1">
                <a:latin typeface="Arial" pitchFamily="34" charset="0"/>
                <a:cs typeface="Arial" pitchFamily="34" charset="0"/>
              </a:rPr>
              <a:t>холбогдогдолтой</a:t>
            </a:r>
            <a:r>
              <a:rPr lang="en-US" b="0" dirty="0">
                <a:latin typeface="Arial" pitchFamily="34" charset="0"/>
                <a:cs typeface="Arial" pitchFamily="34" charset="0"/>
              </a:rPr>
              <a:t> </a:t>
            </a:r>
            <a:r>
              <a:rPr lang="mn-MN" b="0" dirty="0">
                <a:latin typeface="Arial" pitchFamily="34" charset="0"/>
                <a:cs typeface="Arial" pitchFamily="34" charset="0"/>
              </a:rPr>
              <a:t>юм</a:t>
            </a:r>
            <a:r>
              <a:rPr lang="mn-MN" b="0" dirty="0" smtClean="0">
                <a:latin typeface="Arial" pitchFamily="34" charset="0"/>
                <a:cs typeface="Arial" pitchFamily="34" charset="0"/>
              </a:rPr>
              <a:t>.</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4038600"/>
            <a:ext cx="4040188" cy="2691561"/>
          </a:xfrm>
          <a:prstGeom prst="rect">
            <a:avLst/>
          </a:prstGeom>
        </p:spPr>
      </p:pic>
      <p:pic>
        <p:nvPicPr>
          <p:cNvPr id="8" name="Content Placeholder 1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343400" y="4038600"/>
            <a:ext cx="4041775" cy="2692619"/>
          </a:xfrm>
        </p:spPr>
      </p:pic>
    </p:spTree>
    <p:extLst>
      <p:ext uri="{BB962C8B-B14F-4D97-AF65-F5344CB8AC3E}">
        <p14:creationId xmlns:p14="http://schemas.microsoft.com/office/powerpoint/2010/main" val="34956685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143000"/>
            <a:ext cx="8153400" cy="2819400"/>
          </a:xfrm>
        </p:spPr>
        <p:txBody>
          <a:bodyPr>
            <a:normAutofit fontScale="92500" lnSpcReduction="20000"/>
          </a:bodyPr>
          <a:lstStyle/>
          <a:p>
            <a:pPr lvl="0" algn="just"/>
            <a:r>
              <a:rPr lang="mn-MN" b="0" dirty="0">
                <a:latin typeface="Arial" pitchFamily="34" charset="0"/>
                <a:cs typeface="Arial" pitchFamily="34" charset="0"/>
              </a:rPr>
              <a:t>Орхон аймгийн Баян-Өндөр сум, Өмнөговь аймгийн Даланзадгад сум, Сэлэнгэ аймгийн Алтанбулаг, Хүдэр сумдын ИТХ-ын </a:t>
            </a:r>
            <a:r>
              <a:rPr lang="en-US" b="0" dirty="0" err="1">
                <a:latin typeface="Arial" pitchFamily="34" charset="0"/>
                <a:cs typeface="Arial" pitchFamily="34" charset="0"/>
              </a:rPr>
              <a:t>Төлөөлөгчид</a:t>
            </a:r>
            <a:r>
              <a:rPr lang="en-US" b="0" dirty="0">
                <a:latin typeface="Arial" pitchFamily="34" charset="0"/>
                <a:cs typeface="Arial" pitchFamily="34" charset="0"/>
              </a:rPr>
              <a:t>  </a:t>
            </a:r>
            <a:r>
              <a:rPr lang="en-US" b="0" dirty="0" err="1">
                <a:latin typeface="Arial" pitchFamily="34" charset="0"/>
                <a:cs typeface="Arial" pitchFamily="34" charset="0"/>
              </a:rPr>
              <a:t>Дархан</a:t>
            </a:r>
            <a:r>
              <a:rPr lang="en-US" b="0" dirty="0">
                <a:latin typeface="Arial" pitchFamily="34" charset="0"/>
                <a:cs typeface="Arial" pitchFamily="34" charset="0"/>
              </a:rPr>
              <a:t> </a:t>
            </a:r>
            <a:r>
              <a:rPr lang="en-US" b="0" dirty="0" err="1">
                <a:latin typeface="Arial" pitchFamily="34" charset="0"/>
                <a:cs typeface="Arial" pitchFamily="34" charset="0"/>
              </a:rPr>
              <a:t>суманд</a:t>
            </a:r>
            <a:r>
              <a:rPr lang="en-US" b="0" dirty="0">
                <a:latin typeface="Arial" pitchFamily="34" charset="0"/>
                <a:cs typeface="Arial" pitchFamily="34" charset="0"/>
              </a:rPr>
              <a:t> </a:t>
            </a:r>
            <a:r>
              <a:rPr lang="en-US" b="0" dirty="0" err="1">
                <a:latin typeface="Arial" pitchFamily="34" charset="0"/>
                <a:cs typeface="Arial" pitchFamily="34" charset="0"/>
              </a:rPr>
              <a:t>ирж</a:t>
            </a:r>
            <a:r>
              <a:rPr lang="en-US" b="0" dirty="0">
                <a:latin typeface="Arial" pitchFamily="34" charset="0"/>
                <a:cs typeface="Arial" pitchFamily="34" charset="0"/>
              </a:rPr>
              <a:t> </a:t>
            </a:r>
            <a:r>
              <a:rPr lang="en-US" b="0" dirty="0" err="1">
                <a:latin typeface="Arial" pitchFamily="34" charset="0"/>
                <a:cs typeface="Arial" pitchFamily="34" charset="0"/>
              </a:rPr>
              <a:t>туршлага</a:t>
            </a:r>
            <a:r>
              <a:rPr lang="en-US" b="0" dirty="0">
                <a:latin typeface="Arial" pitchFamily="34" charset="0"/>
                <a:cs typeface="Arial" pitchFamily="34" charset="0"/>
              </a:rPr>
              <a:t> </a:t>
            </a:r>
            <a:r>
              <a:rPr lang="en-US" b="0" dirty="0" err="1">
                <a:latin typeface="Arial" pitchFamily="34" charset="0"/>
                <a:cs typeface="Arial" pitchFamily="34" charset="0"/>
              </a:rPr>
              <a:t>судлах</a:t>
            </a:r>
            <a:r>
              <a:rPr lang="en-US" b="0" dirty="0">
                <a:latin typeface="Arial" pitchFamily="34" charset="0"/>
                <a:cs typeface="Arial" pitchFamily="34" charset="0"/>
              </a:rPr>
              <a:t> </a:t>
            </a:r>
            <a:r>
              <a:rPr lang="en-US" b="0" dirty="0" err="1">
                <a:latin typeface="Arial" pitchFamily="34" charset="0"/>
                <a:cs typeface="Arial" pitchFamily="34" charset="0"/>
              </a:rPr>
              <a:t>уулзалтыг</a:t>
            </a:r>
            <a:r>
              <a:rPr lang="en-US" b="0" dirty="0">
                <a:latin typeface="Arial" pitchFamily="34" charset="0"/>
                <a:cs typeface="Arial" pitchFamily="34" charset="0"/>
              </a:rPr>
              <a:t> </a:t>
            </a:r>
            <a:r>
              <a:rPr lang="en-US" b="0" dirty="0" err="1">
                <a:latin typeface="Arial" pitchFamily="34" charset="0"/>
                <a:cs typeface="Arial" pitchFamily="34" charset="0"/>
              </a:rPr>
              <a:t>зохион</a:t>
            </a:r>
            <a:r>
              <a:rPr lang="en-US" b="0" dirty="0">
                <a:latin typeface="Arial" pitchFamily="34" charset="0"/>
                <a:cs typeface="Arial" pitchFamily="34" charset="0"/>
              </a:rPr>
              <a:t> </a:t>
            </a:r>
            <a:r>
              <a:rPr lang="en-US" b="0" dirty="0" err="1">
                <a:latin typeface="Arial" pitchFamily="34" charset="0"/>
                <a:cs typeface="Arial" pitchFamily="34" charset="0"/>
              </a:rPr>
              <a:t>байгууллаа</a:t>
            </a:r>
            <a:r>
              <a:rPr lang="en-US" b="0" dirty="0">
                <a:latin typeface="Arial" pitchFamily="34" charset="0"/>
                <a:cs typeface="Arial" pitchFamily="34" charset="0"/>
              </a:rPr>
              <a:t>. </a:t>
            </a:r>
            <a:r>
              <a:rPr lang="en-US" b="0" dirty="0" err="1">
                <a:latin typeface="Arial" pitchFamily="34" charset="0"/>
                <a:cs typeface="Arial" pitchFamily="34" charset="0"/>
              </a:rPr>
              <a:t>Зочдыг</a:t>
            </a:r>
            <a:r>
              <a:rPr lang="en-US" b="0" dirty="0">
                <a:latin typeface="Arial" pitchFamily="34" charset="0"/>
                <a:cs typeface="Arial" pitchFamily="34" charset="0"/>
              </a:rPr>
              <a:t> </a:t>
            </a:r>
            <a:r>
              <a:rPr lang="en-US" b="0" dirty="0" err="1">
                <a:latin typeface="Arial" pitchFamily="34" charset="0"/>
                <a:cs typeface="Arial" pitchFamily="34" charset="0"/>
              </a:rPr>
              <a:t>Дархан</a:t>
            </a:r>
            <a:r>
              <a:rPr lang="en-US" b="0" dirty="0">
                <a:latin typeface="Arial" pitchFamily="34" charset="0"/>
                <a:cs typeface="Arial" pitchFamily="34" charset="0"/>
              </a:rPr>
              <a:t> </a:t>
            </a:r>
            <a:r>
              <a:rPr lang="en-US" b="0" dirty="0" err="1">
                <a:latin typeface="Arial" pitchFamily="34" charset="0"/>
                <a:cs typeface="Arial" pitchFamily="34" charset="0"/>
              </a:rPr>
              <a:t>сумын</a:t>
            </a:r>
            <a:r>
              <a:rPr lang="en-US" b="0" dirty="0">
                <a:latin typeface="Arial" pitchFamily="34" charset="0"/>
                <a:cs typeface="Arial" pitchFamily="34" charset="0"/>
              </a:rPr>
              <a:t> ИТХ-</a:t>
            </a:r>
            <a:r>
              <a:rPr lang="en-US" b="0" dirty="0" err="1">
                <a:latin typeface="Arial" pitchFamily="34" charset="0"/>
                <a:cs typeface="Arial" pitchFamily="34" charset="0"/>
              </a:rPr>
              <a:t>ын</a:t>
            </a:r>
            <a:r>
              <a:rPr lang="en-US" b="0" dirty="0">
                <a:latin typeface="Arial" pitchFamily="34" charset="0"/>
                <a:cs typeface="Arial" pitchFamily="34" charset="0"/>
              </a:rPr>
              <a:t> </a:t>
            </a:r>
            <a:r>
              <a:rPr lang="en-US" b="0" dirty="0" err="1">
                <a:latin typeface="Arial" pitchFamily="34" charset="0"/>
                <a:cs typeface="Arial" pitchFamily="34" charset="0"/>
              </a:rPr>
              <a:t>дарга</a:t>
            </a:r>
            <a:r>
              <a:rPr lang="mn-MN" b="0" dirty="0">
                <a:latin typeface="Arial" pitchFamily="34" charset="0"/>
                <a:cs typeface="Arial" pitchFamily="34" charset="0"/>
              </a:rPr>
              <a:t>,</a:t>
            </a:r>
            <a:r>
              <a:rPr lang="en-US" b="0" dirty="0">
                <a:latin typeface="Arial" pitchFamily="34" charset="0"/>
                <a:cs typeface="Arial" pitchFamily="34" charset="0"/>
              </a:rPr>
              <a:t> </a:t>
            </a:r>
            <a:r>
              <a:rPr lang="en-US" b="0" dirty="0" err="1">
                <a:latin typeface="Arial" pitchFamily="34" charset="0"/>
                <a:cs typeface="Arial" pitchFamily="34" charset="0"/>
              </a:rPr>
              <a:t>Тэргүүлэгчид</a:t>
            </a:r>
            <a:r>
              <a:rPr lang="en-US" b="0" dirty="0">
                <a:latin typeface="Arial" pitchFamily="34" charset="0"/>
                <a:cs typeface="Arial" pitchFamily="34" charset="0"/>
              </a:rPr>
              <a:t> </a:t>
            </a:r>
            <a:r>
              <a:rPr lang="en-US" b="0" dirty="0" err="1">
                <a:latin typeface="Arial" pitchFamily="34" charset="0"/>
                <a:cs typeface="Arial" pitchFamily="34" charset="0"/>
              </a:rPr>
              <a:t>хүлээн</a:t>
            </a:r>
            <a:r>
              <a:rPr lang="en-US" b="0" dirty="0">
                <a:latin typeface="Arial" pitchFamily="34" charset="0"/>
                <a:cs typeface="Arial" pitchFamily="34" charset="0"/>
              </a:rPr>
              <a:t> </a:t>
            </a:r>
            <a:r>
              <a:rPr lang="en-US" b="0" dirty="0" err="1">
                <a:latin typeface="Arial" pitchFamily="34" charset="0"/>
                <a:cs typeface="Arial" pitchFamily="34" charset="0"/>
              </a:rPr>
              <a:t>авч</a:t>
            </a:r>
            <a:r>
              <a:rPr lang="en-US" b="0" dirty="0">
                <a:latin typeface="Arial" pitchFamily="34" charset="0"/>
                <a:cs typeface="Arial" pitchFamily="34" charset="0"/>
              </a:rPr>
              <a:t>, </a:t>
            </a:r>
            <a:r>
              <a:rPr lang="en-US" b="0" dirty="0" err="1">
                <a:latin typeface="Arial" pitchFamily="34" charset="0"/>
                <a:cs typeface="Arial" pitchFamily="34" charset="0"/>
              </a:rPr>
              <a:t>Хурлын</a:t>
            </a:r>
            <a:r>
              <a:rPr lang="en-US" b="0" dirty="0">
                <a:latin typeface="Arial" pitchFamily="34" charset="0"/>
                <a:cs typeface="Arial" pitchFamily="34" charset="0"/>
              </a:rPr>
              <a:t> </a:t>
            </a:r>
            <a:r>
              <a:rPr lang="en-US" b="0" dirty="0" err="1">
                <a:latin typeface="Arial" pitchFamily="34" charset="0"/>
                <a:cs typeface="Arial" pitchFamily="34" charset="0"/>
              </a:rPr>
              <a:t>бүтэц</a:t>
            </a:r>
            <a:r>
              <a:rPr lang="en-US" b="0" dirty="0">
                <a:latin typeface="Arial" pitchFamily="34" charset="0"/>
                <a:cs typeface="Arial" pitchFamily="34" charset="0"/>
              </a:rPr>
              <a:t> </a:t>
            </a:r>
            <a:r>
              <a:rPr lang="en-US" b="0" dirty="0" err="1">
                <a:latin typeface="Arial" pitchFamily="34" charset="0"/>
                <a:cs typeface="Arial" pitchFamily="34" charset="0"/>
              </a:rPr>
              <a:t>бүрэлдэхүүн</a:t>
            </a:r>
            <a:r>
              <a:rPr lang="en-US" b="0" dirty="0">
                <a:latin typeface="Arial" pitchFamily="34" charset="0"/>
                <a:cs typeface="Arial" pitchFamily="34" charset="0"/>
              </a:rPr>
              <a:t>, </a:t>
            </a:r>
            <a:r>
              <a:rPr lang="en-US" b="0" dirty="0" err="1">
                <a:latin typeface="Arial" pitchFamily="34" charset="0"/>
                <a:cs typeface="Arial" pitchFamily="34" charset="0"/>
              </a:rPr>
              <a:t>үйл</a:t>
            </a:r>
            <a:r>
              <a:rPr lang="en-US" b="0" dirty="0">
                <a:latin typeface="Arial" pitchFamily="34" charset="0"/>
                <a:cs typeface="Arial" pitchFamily="34" charset="0"/>
              </a:rPr>
              <a:t> </a:t>
            </a:r>
            <a:r>
              <a:rPr lang="en-US" b="0" dirty="0" err="1">
                <a:latin typeface="Arial" pitchFamily="34" charset="0"/>
                <a:cs typeface="Arial" pitchFamily="34" charset="0"/>
              </a:rPr>
              <a:t>ажиллагаа</a:t>
            </a:r>
            <a:r>
              <a:rPr lang="mn-MN" b="0" dirty="0">
                <a:latin typeface="Arial" pitchFamily="34" charset="0"/>
                <a:cs typeface="Arial" pitchFamily="34" charset="0"/>
              </a:rPr>
              <a:t>,</a:t>
            </a:r>
            <a:r>
              <a:rPr lang="en-US" b="0" dirty="0">
                <a:latin typeface="Arial" pitchFamily="34" charset="0"/>
                <a:cs typeface="Arial" pitchFamily="34" charset="0"/>
              </a:rPr>
              <a:t> </a:t>
            </a:r>
            <a:r>
              <a:rPr lang="en-US" b="0" dirty="0" err="1">
                <a:latin typeface="Arial" pitchFamily="34" charset="0"/>
                <a:cs typeface="Arial" pitchFamily="34" charset="0"/>
              </a:rPr>
              <a:t>өөрсдийн</a:t>
            </a:r>
            <a:r>
              <a:rPr lang="en-US" b="0" dirty="0">
                <a:latin typeface="Arial" pitchFamily="34" charset="0"/>
                <a:cs typeface="Arial" pitchFamily="34" charset="0"/>
              </a:rPr>
              <a:t> </a:t>
            </a:r>
            <a:r>
              <a:rPr lang="en-US" b="0" dirty="0" err="1">
                <a:latin typeface="Arial" pitchFamily="34" charset="0"/>
                <a:cs typeface="Arial" pitchFamily="34" charset="0"/>
              </a:rPr>
              <a:t>ажлын</a:t>
            </a:r>
            <a:r>
              <a:rPr lang="en-US" b="0" dirty="0">
                <a:latin typeface="Arial" pitchFamily="34" charset="0"/>
                <a:cs typeface="Arial" pitchFamily="34" charset="0"/>
              </a:rPr>
              <a:t> </a:t>
            </a:r>
            <a:r>
              <a:rPr lang="en-US" b="0" dirty="0" err="1">
                <a:latin typeface="Arial" pitchFamily="34" charset="0"/>
                <a:cs typeface="Arial" pitchFamily="34" charset="0"/>
              </a:rPr>
              <a:t>туршлагаас</a:t>
            </a:r>
            <a:r>
              <a:rPr lang="en-US" b="0" dirty="0">
                <a:latin typeface="Arial" pitchFamily="34" charset="0"/>
                <a:cs typeface="Arial" pitchFamily="34" charset="0"/>
              </a:rPr>
              <a:t> </a:t>
            </a:r>
            <a:r>
              <a:rPr lang="mn-MN" b="0" dirty="0">
                <a:latin typeface="Arial" pitchFamily="34" charset="0"/>
                <a:cs typeface="Arial" pitchFamily="34" charset="0"/>
              </a:rPr>
              <a:t>танилцуулж, </a:t>
            </a:r>
            <a:r>
              <a:rPr lang="en-US" b="0" dirty="0">
                <a:latin typeface="Arial" pitchFamily="34" charset="0"/>
                <a:cs typeface="Arial" pitchFamily="34" charset="0"/>
              </a:rPr>
              <a:t> </a:t>
            </a:r>
            <a:r>
              <a:rPr lang="en-US" b="0" dirty="0" err="1">
                <a:latin typeface="Arial" pitchFamily="34" charset="0"/>
                <a:cs typeface="Arial" pitchFamily="34" charset="0"/>
              </a:rPr>
              <a:t>Бурхан</a:t>
            </a:r>
            <a:r>
              <a:rPr lang="en-US" b="0" dirty="0">
                <a:latin typeface="Arial" pitchFamily="34" charset="0"/>
                <a:cs typeface="Arial" pitchFamily="34" charset="0"/>
              </a:rPr>
              <a:t> </a:t>
            </a:r>
            <a:r>
              <a:rPr lang="en-US" b="0" dirty="0" err="1">
                <a:latin typeface="Arial" pitchFamily="34" charset="0"/>
                <a:cs typeface="Arial" pitchFamily="34" charset="0"/>
              </a:rPr>
              <a:t>багшийн</a:t>
            </a:r>
            <a:r>
              <a:rPr lang="en-US" b="0" dirty="0">
                <a:latin typeface="Arial" pitchFamily="34" charset="0"/>
                <a:cs typeface="Arial" pitchFamily="34" charset="0"/>
              </a:rPr>
              <a:t> </a:t>
            </a:r>
            <a:r>
              <a:rPr lang="en-US" b="0" dirty="0" err="1">
                <a:latin typeface="Arial" pitchFamily="34" charset="0"/>
                <a:cs typeface="Arial" pitchFamily="34" charset="0"/>
              </a:rPr>
              <a:t>сэрэг</a:t>
            </a:r>
            <a:r>
              <a:rPr lang="en-US" b="0" dirty="0">
                <a:latin typeface="Arial" pitchFamily="34" charset="0"/>
                <a:cs typeface="Arial" pitchFamily="34" charset="0"/>
              </a:rPr>
              <a:t> </a:t>
            </a:r>
            <a:r>
              <a:rPr lang="en-US" b="0" dirty="0" err="1">
                <a:latin typeface="Arial" pitchFamily="34" charset="0"/>
                <a:cs typeface="Arial" pitchFamily="34" charset="0"/>
              </a:rPr>
              <a:t>дүр</a:t>
            </a:r>
            <a:r>
              <a:rPr lang="en-US" b="0" dirty="0">
                <a:latin typeface="Arial" pitchFamily="34" charset="0"/>
                <a:cs typeface="Arial" pitchFamily="34" charset="0"/>
              </a:rPr>
              <a:t>, </a:t>
            </a:r>
            <a:r>
              <a:rPr lang="en-US" b="0" dirty="0" err="1">
                <a:latin typeface="Arial" pitchFamily="34" charset="0"/>
                <a:cs typeface="Arial" pitchFamily="34" charset="0"/>
              </a:rPr>
              <a:t>Дүүжин</a:t>
            </a:r>
            <a:r>
              <a:rPr lang="en-US" b="0" dirty="0">
                <a:latin typeface="Arial" pitchFamily="34" charset="0"/>
                <a:cs typeface="Arial" pitchFamily="34" charset="0"/>
              </a:rPr>
              <a:t> </a:t>
            </a:r>
            <a:r>
              <a:rPr lang="en-US" b="0" dirty="0" err="1">
                <a:latin typeface="Arial" pitchFamily="34" charset="0"/>
                <a:cs typeface="Arial" pitchFamily="34" charset="0"/>
              </a:rPr>
              <a:t>гүүр</a:t>
            </a:r>
            <a:r>
              <a:rPr lang="en-US" b="0" dirty="0">
                <a:latin typeface="Arial" pitchFamily="34" charset="0"/>
                <a:cs typeface="Arial" pitchFamily="34" charset="0"/>
              </a:rPr>
              <a:t>, </a:t>
            </a:r>
            <a:r>
              <a:rPr lang="en-US" b="0" dirty="0" err="1">
                <a:latin typeface="Arial" pitchFamily="34" charset="0"/>
                <a:cs typeface="Arial" pitchFamily="34" charset="0"/>
              </a:rPr>
              <a:t>Морин</a:t>
            </a:r>
            <a:r>
              <a:rPr lang="en-US" b="0" dirty="0">
                <a:latin typeface="Arial" pitchFamily="34" charset="0"/>
                <a:cs typeface="Arial" pitchFamily="34" charset="0"/>
              </a:rPr>
              <a:t> </a:t>
            </a:r>
            <a:r>
              <a:rPr lang="en-US" b="0" dirty="0" err="1">
                <a:latin typeface="Arial" pitchFamily="34" charset="0"/>
                <a:cs typeface="Arial" pitchFamily="34" charset="0"/>
              </a:rPr>
              <a:t>хуур</a:t>
            </a:r>
            <a:r>
              <a:rPr lang="en-US" b="0" dirty="0">
                <a:latin typeface="Arial" pitchFamily="34" charset="0"/>
                <a:cs typeface="Arial" pitchFamily="34" charset="0"/>
              </a:rPr>
              <a:t> </a:t>
            </a:r>
            <a:r>
              <a:rPr lang="en-US" b="0" dirty="0" err="1">
                <a:latin typeface="Arial" pitchFamily="34" charset="0"/>
                <a:cs typeface="Arial" pitchFamily="34" charset="0"/>
              </a:rPr>
              <a:t>цогцолбор</a:t>
            </a:r>
            <a:r>
              <a:rPr lang="mn-MN" b="0" dirty="0">
                <a:latin typeface="Arial" pitchFamily="34" charset="0"/>
                <a:cs typeface="Arial" pitchFamily="34" charset="0"/>
              </a:rPr>
              <a:t>,</a:t>
            </a:r>
            <a:r>
              <a:rPr lang="en-US" b="0" dirty="0">
                <a:latin typeface="Arial" pitchFamily="34" charset="0"/>
                <a:cs typeface="Arial" pitchFamily="34" charset="0"/>
              </a:rPr>
              <a:t> “</a:t>
            </a:r>
            <a:r>
              <a:rPr lang="en-US" b="0" dirty="0" err="1">
                <a:latin typeface="Arial" pitchFamily="34" charset="0"/>
                <a:cs typeface="Arial" pitchFamily="34" charset="0"/>
              </a:rPr>
              <a:t>Миний</a:t>
            </a:r>
            <a:r>
              <a:rPr lang="en-US" b="0" dirty="0">
                <a:latin typeface="Arial" pitchFamily="34" charset="0"/>
                <a:cs typeface="Arial" pitchFamily="34" charset="0"/>
              </a:rPr>
              <a:t> </a:t>
            </a:r>
            <a:r>
              <a:rPr lang="en-US" b="0" dirty="0" err="1">
                <a:latin typeface="Arial" pitchFamily="34" charset="0"/>
                <a:cs typeface="Arial" pitchFamily="34" charset="0"/>
              </a:rPr>
              <a:t>монгол</a:t>
            </a:r>
            <a:r>
              <a:rPr lang="en-US" b="0" dirty="0">
                <a:latin typeface="Arial" pitchFamily="34" charset="0"/>
                <a:cs typeface="Arial" pitchFamily="34" charset="0"/>
              </a:rPr>
              <a:t> </a:t>
            </a:r>
            <a:r>
              <a:rPr lang="en-US" b="0" dirty="0" err="1">
                <a:latin typeface="Arial" pitchFamily="34" charset="0"/>
                <a:cs typeface="Arial" pitchFamily="34" charset="0"/>
              </a:rPr>
              <a:t>цэцэрлэгт</a:t>
            </a:r>
            <a:r>
              <a:rPr lang="en-US" b="0" dirty="0">
                <a:latin typeface="Arial" pitchFamily="34" charset="0"/>
                <a:cs typeface="Arial" pitchFamily="34" charset="0"/>
              </a:rPr>
              <a:t> </a:t>
            </a:r>
            <a:r>
              <a:rPr lang="en-US" b="0" dirty="0" err="1">
                <a:latin typeface="Arial" pitchFamily="34" charset="0"/>
                <a:cs typeface="Arial" pitchFamily="34" charset="0"/>
              </a:rPr>
              <a:t>хүрээлэн</a:t>
            </a:r>
            <a:r>
              <a:rPr lang="en-US" b="0" dirty="0">
                <a:latin typeface="Arial" pitchFamily="34" charset="0"/>
                <a:cs typeface="Arial" pitchFamily="34" charset="0"/>
              </a:rPr>
              <a:t>”, “Дархан-50” </a:t>
            </a:r>
            <a:r>
              <a:rPr lang="en-US" b="0" dirty="0" err="1">
                <a:latin typeface="Arial" pitchFamily="34" charset="0"/>
                <a:cs typeface="Arial" pitchFamily="34" charset="0"/>
              </a:rPr>
              <a:t>цогцолборын</a:t>
            </a:r>
            <a:r>
              <a:rPr lang="en-US" b="0" dirty="0">
                <a:latin typeface="Arial" pitchFamily="34" charset="0"/>
                <a:cs typeface="Arial" pitchFamily="34" charset="0"/>
              </a:rPr>
              <a:t> </a:t>
            </a:r>
            <a:r>
              <a:rPr lang="mn-MN" b="0" dirty="0">
                <a:latin typeface="Arial" pitchFamily="34" charset="0"/>
                <a:cs typeface="Arial" pitchFamily="34" charset="0"/>
              </a:rPr>
              <a:t>болон бүтээн байгуулалтын ажилтай танилцууллаа</a:t>
            </a:r>
            <a:r>
              <a:rPr lang="mn-MN" b="0" dirty="0" smtClean="0">
                <a:latin typeface="Arial" pitchFamily="34" charset="0"/>
                <a:cs typeface="Arial" pitchFamily="34" charset="0"/>
              </a:rPr>
              <a:t>.</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4040188" cy="2693458"/>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4038600"/>
            <a:ext cx="4041775" cy="2694516"/>
          </a:xfrm>
        </p:spPr>
      </p:pic>
    </p:spTree>
    <p:extLst>
      <p:ext uri="{BB962C8B-B14F-4D97-AF65-F5344CB8AC3E}">
        <p14:creationId xmlns:p14="http://schemas.microsoft.com/office/powerpoint/2010/main" val="25016790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4040188" cy="2693458"/>
          </a:xfrm>
        </p:spPr>
      </p:pic>
      <p:pic>
        <p:nvPicPr>
          <p:cNvPr id="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81" y="1219200"/>
            <a:ext cx="4040188" cy="2691775"/>
          </a:xfrm>
          <a:prstGeom prst="rect">
            <a:avLst/>
          </a:prstGeom>
        </p:spPr>
      </p:pic>
      <p:pic>
        <p:nvPicPr>
          <p:cNvPr id="10"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1216459"/>
            <a:ext cx="4041775" cy="2694516"/>
          </a:xfrm>
          <a:prstGeom prst="rect">
            <a:avLst/>
          </a:prstGeom>
        </p:spPr>
      </p:pic>
      <p:pic>
        <p:nvPicPr>
          <p:cNvPr id="12" name="Content Placeholder 11"/>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4343399" y="4038600"/>
            <a:ext cx="4041775" cy="2694516"/>
          </a:xfrm>
        </p:spPr>
      </p:pic>
    </p:spTree>
    <p:extLst>
      <p:ext uri="{BB962C8B-B14F-4D97-AF65-F5344CB8AC3E}">
        <p14:creationId xmlns:p14="http://schemas.microsoft.com/office/powerpoint/2010/main" val="38900146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 y="1066800"/>
            <a:ext cx="5181600" cy="3048000"/>
          </a:xfrm>
        </p:spPr>
        <p:txBody>
          <a:bodyPr>
            <a:normAutofit fontScale="85000" lnSpcReduction="10000"/>
          </a:bodyPr>
          <a:lstStyle/>
          <a:p>
            <a:pPr algn="just"/>
            <a:r>
              <a:rPr lang="mn-MN" b="0" dirty="0">
                <a:latin typeface="Arial" pitchFamily="34" charset="0"/>
                <a:cs typeface="Arial" pitchFamily="34" charset="0"/>
              </a:rPr>
              <a:t>Дархан сумын ИТХ нь 2018 онд 12 ширхэг  хадгаламжийн нэгжийг архивлан бэлтгэж, байгууллагын архивт шилжүүлэв. Монгол Улсын Засгийн газрын үйл ажиллагааны хөтөлбөр “Төрийн архив, албан хэрэг хөтлөлтийн үйл ажиллагаанд мэдээллийн технологи нэвтрүүлэх үндэсний хөтөлбөр”-ийн хүрээнд цахимаар бүрдүүлэх ажилд идэвхи санаачлагатай оролцож, БАТЛАМЖ  гардаж авлаа. </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10199" y="1219200"/>
            <a:ext cx="3323049" cy="5334000"/>
          </a:xfrm>
        </p:spPr>
      </p:pic>
      <p:pic>
        <p:nvPicPr>
          <p:cNvPr id="8" name="Picture 7" descr="C:\Users\badmaa\Desktop\New folder\20190827_11234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191000"/>
            <a:ext cx="4800600" cy="2427767"/>
          </a:xfrm>
          <a:prstGeom prst="rect">
            <a:avLst/>
          </a:prstGeom>
          <a:noFill/>
          <a:ln>
            <a:noFill/>
          </a:ln>
        </p:spPr>
      </p:pic>
    </p:spTree>
    <p:extLst>
      <p:ext uri="{BB962C8B-B14F-4D97-AF65-F5344CB8AC3E}">
        <p14:creationId xmlns:p14="http://schemas.microsoft.com/office/powerpoint/2010/main" val="28204376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badmaa\New folder3\20190806_112905.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0"/>
            <a:ext cx="4268788" cy="2438400"/>
          </a:xfrm>
          <a:prstGeom prst="rect">
            <a:avLst/>
          </a:prstGeom>
          <a:noFill/>
          <a:ln>
            <a:noFill/>
          </a:ln>
        </p:spPr>
      </p:pic>
      <p:pic>
        <p:nvPicPr>
          <p:cNvPr id="8" name="Content Placeholder 7" descr="C:\Users\badmaa\Desktop\New folder\20190906_072038.jpg"/>
          <p:cNvPicPr>
            <a:picLocks noGrp="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43000"/>
            <a:ext cx="3643745" cy="5410200"/>
          </a:xfrm>
          <a:prstGeom prst="rect">
            <a:avLst/>
          </a:prstGeom>
          <a:noFill/>
          <a:ln>
            <a:noFill/>
          </a:ln>
        </p:spPr>
      </p:pic>
      <p:pic>
        <p:nvPicPr>
          <p:cNvPr id="9" name="Picture 8" descr="C:\Users\badmaa\Desktop\New folder\20190907_15063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733800"/>
            <a:ext cx="4267200" cy="2743200"/>
          </a:xfrm>
          <a:prstGeom prst="rect">
            <a:avLst/>
          </a:prstGeom>
          <a:noFill/>
          <a:ln>
            <a:noFill/>
          </a:ln>
        </p:spPr>
      </p:pic>
    </p:spTree>
    <p:extLst>
      <p:ext uri="{BB962C8B-B14F-4D97-AF65-F5344CB8AC3E}">
        <p14:creationId xmlns:p14="http://schemas.microsoft.com/office/powerpoint/2010/main" val="13176198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143000"/>
            <a:ext cx="8077200" cy="2590800"/>
          </a:xfrm>
        </p:spPr>
        <p:txBody>
          <a:bodyPr>
            <a:normAutofit fontScale="70000" lnSpcReduction="20000"/>
          </a:bodyPr>
          <a:lstStyle/>
          <a:p>
            <a:pPr lvl="0" algn="just"/>
            <a:r>
              <a:rPr lang="en-US" b="0" dirty="0" err="1">
                <a:latin typeface="Arial" pitchFamily="34" charset="0"/>
                <a:cs typeface="Arial" pitchFamily="34" charset="0"/>
              </a:rPr>
              <a:t>Монгол</a:t>
            </a:r>
            <a:r>
              <a:rPr lang="en-US" b="0" dirty="0">
                <a:latin typeface="Arial" pitchFamily="34" charset="0"/>
                <a:cs typeface="Arial" pitchFamily="34" charset="0"/>
              </a:rPr>
              <a:t> </a:t>
            </a:r>
            <a:r>
              <a:rPr lang="en-US" b="0" dirty="0" err="1">
                <a:latin typeface="Arial" pitchFamily="34" charset="0"/>
                <a:cs typeface="Arial" pitchFamily="34" charset="0"/>
              </a:rPr>
              <a:t>Улсын</a:t>
            </a:r>
            <a:r>
              <a:rPr lang="en-US" b="0" dirty="0">
                <a:latin typeface="Arial" pitchFamily="34" charset="0"/>
                <a:cs typeface="Arial" pitchFamily="34" charset="0"/>
              </a:rPr>
              <a:t> </a:t>
            </a:r>
            <a:r>
              <a:rPr lang="en-US" b="0" dirty="0" err="1">
                <a:latin typeface="Arial" pitchFamily="34" charset="0"/>
                <a:cs typeface="Arial" pitchFamily="34" charset="0"/>
              </a:rPr>
              <a:t>Засгийн</a:t>
            </a:r>
            <a:r>
              <a:rPr lang="en-US" b="0" dirty="0">
                <a:latin typeface="Arial" pitchFamily="34" charset="0"/>
                <a:cs typeface="Arial" pitchFamily="34" charset="0"/>
              </a:rPr>
              <a:t> </a:t>
            </a:r>
            <a:r>
              <a:rPr lang="en-US" b="0" dirty="0" err="1">
                <a:latin typeface="Arial" pitchFamily="34" charset="0"/>
                <a:cs typeface="Arial" pitchFamily="34" charset="0"/>
              </a:rPr>
              <a:t>газрын</a:t>
            </a:r>
            <a:r>
              <a:rPr lang="en-US" b="0" dirty="0">
                <a:latin typeface="Arial" pitchFamily="34" charset="0"/>
                <a:cs typeface="Arial" pitchFamily="34" charset="0"/>
              </a:rPr>
              <a:t> 2019 </a:t>
            </a:r>
            <a:r>
              <a:rPr lang="en-US" b="0" dirty="0" err="1">
                <a:latin typeface="Arial" pitchFamily="34" charset="0"/>
                <a:cs typeface="Arial" pitchFamily="34" charset="0"/>
              </a:rPr>
              <a:t>оны</a:t>
            </a:r>
            <a:r>
              <a:rPr lang="en-US" b="0" dirty="0">
                <a:latin typeface="Arial" pitchFamily="34" charset="0"/>
                <a:cs typeface="Arial" pitchFamily="34" charset="0"/>
              </a:rPr>
              <a:t> “</a:t>
            </a:r>
            <a:r>
              <a:rPr lang="en-US" b="0" dirty="0" err="1">
                <a:latin typeface="Arial" pitchFamily="34" charset="0"/>
                <a:cs typeface="Arial" pitchFamily="34" charset="0"/>
              </a:rPr>
              <a:t>Төрийн</a:t>
            </a:r>
            <a:r>
              <a:rPr lang="en-US" b="0" dirty="0">
                <a:latin typeface="Arial" pitchFamily="34" charset="0"/>
                <a:cs typeface="Arial" pitchFamily="34" charset="0"/>
              </a:rPr>
              <a:t> </a:t>
            </a:r>
            <a:r>
              <a:rPr lang="en-US" b="0" dirty="0" err="1">
                <a:latin typeface="Arial" pitchFamily="34" charset="0"/>
                <a:cs typeface="Arial" pitchFamily="34" charset="0"/>
              </a:rPr>
              <a:t>байгууллагын</a:t>
            </a:r>
            <a:r>
              <a:rPr lang="en-US" b="0" dirty="0">
                <a:latin typeface="Arial" pitchFamily="34" charset="0"/>
                <a:cs typeface="Arial" pitchFamily="34" charset="0"/>
              </a:rPr>
              <a:t> </a:t>
            </a:r>
            <a:r>
              <a:rPr lang="en-US" b="0" dirty="0" err="1">
                <a:latin typeface="Arial" pitchFamily="34" charset="0"/>
                <a:cs typeface="Arial" pitchFamily="34" charset="0"/>
              </a:rPr>
              <a:t>ажлын</a:t>
            </a:r>
            <a:r>
              <a:rPr lang="en-US" b="0" dirty="0">
                <a:latin typeface="Arial" pitchFamily="34" charset="0"/>
                <a:cs typeface="Arial" pitchFamily="34" charset="0"/>
              </a:rPr>
              <a:t> </a:t>
            </a:r>
            <a:r>
              <a:rPr lang="en-US" b="0" dirty="0" err="1">
                <a:latin typeface="Arial" pitchFamily="34" charset="0"/>
                <a:cs typeface="Arial" pitchFamily="34" charset="0"/>
              </a:rPr>
              <a:t>зохион</a:t>
            </a:r>
            <a:r>
              <a:rPr lang="en-US" b="0" dirty="0">
                <a:latin typeface="Arial" pitchFamily="34" charset="0"/>
                <a:cs typeface="Arial" pitchFamily="34" charset="0"/>
              </a:rPr>
              <a:t> </a:t>
            </a:r>
            <a:r>
              <a:rPr lang="en-US" b="0" dirty="0" err="1">
                <a:latin typeface="Arial" pitchFamily="34" charset="0"/>
                <a:cs typeface="Arial" pitchFamily="34" charset="0"/>
              </a:rPr>
              <a:t>байгуулалт</a:t>
            </a:r>
            <a:r>
              <a:rPr lang="en-US" b="0" dirty="0">
                <a:latin typeface="Arial" pitchFamily="34" charset="0"/>
                <a:cs typeface="Arial" pitchFamily="34" charset="0"/>
              </a:rPr>
              <a:t>, </a:t>
            </a:r>
            <a:r>
              <a:rPr lang="en-US" b="0" dirty="0" err="1">
                <a:latin typeface="Arial" pitchFamily="34" charset="0"/>
                <a:cs typeface="Arial" pitchFamily="34" charset="0"/>
              </a:rPr>
              <a:t>архив</a:t>
            </a:r>
            <a:r>
              <a:rPr lang="en-US" b="0" dirty="0">
                <a:latin typeface="Arial" pitchFamily="34" charset="0"/>
                <a:cs typeface="Arial" pitchFamily="34" charset="0"/>
              </a:rPr>
              <a:t>, </a:t>
            </a:r>
            <a:r>
              <a:rPr lang="en-US" b="0" dirty="0" err="1">
                <a:latin typeface="Arial" pitchFamily="34" charset="0"/>
                <a:cs typeface="Arial" pitchFamily="34" charset="0"/>
              </a:rPr>
              <a:t>албан</a:t>
            </a:r>
            <a:r>
              <a:rPr lang="en-US" b="0" dirty="0">
                <a:latin typeface="Arial" pitchFamily="34" charset="0"/>
                <a:cs typeface="Arial" pitchFamily="34" charset="0"/>
              </a:rPr>
              <a:t> </a:t>
            </a:r>
            <a:r>
              <a:rPr lang="en-US" b="0" dirty="0" err="1">
                <a:latin typeface="Arial" pitchFamily="34" charset="0"/>
                <a:cs typeface="Arial" pitchFamily="34" charset="0"/>
              </a:rPr>
              <a:t>хэрэг</a:t>
            </a:r>
            <a:r>
              <a:rPr lang="en-US" b="0" dirty="0">
                <a:latin typeface="Arial" pitchFamily="34" charset="0"/>
                <a:cs typeface="Arial" pitchFamily="34" charset="0"/>
              </a:rPr>
              <a:t> </a:t>
            </a:r>
            <a:r>
              <a:rPr lang="en-US" b="0" dirty="0" err="1">
                <a:latin typeface="Arial" pitchFamily="34" charset="0"/>
                <a:cs typeface="Arial" pitchFamily="34" charset="0"/>
              </a:rPr>
              <a:t>хөтлөлтийн</a:t>
            </a:r>
            <a:r>
              <a:rPr lang="en-US" b="0" dirty="0">
                <a:latin typeface="Arial" pitchFamily="34" charset="0"/>
                <a:cs typeface="Arial" pitchFamily="34" charset="0"/>
              </a:rPr>
              <a:t> </a:t>
            </a:r>
            <a:r>
              <a:rPr lang="en-US" b="0" dirty="0" err="1">
                <a:latin typeface="Arial" pitchFamily="34" charset="0"/>
                <a:cs typeface="Arial" pitchFamily="34" charset="0"/>
              </a:rPr>
              <a:t>улсын</a:t>
            </a:r>
            <a:r>
              <a:rPr lang="en-US" b="0" dirty="0">
                <a:latin typeface="Arial" pitchFamily="34" charset="0"/>
                <a:cs typeface="Arial" pitchFamily="34" charset="0"/>
              </a:rPr>
              <a:t> </a:t>
            </a:r>
            <a:r>
              <a:rPr lang="en-US" b="0" dirty="0" err="1">
                <a:latin typeface="Arial" pitchFamily="34" charset="0"/>
                <a:cs typeface="Arial" pitchFamily="34" charset="0"/>
              </a:rPr>
              <a:t>үзлэг</a:t>
            </a:r>
            <a:r>
              <a:rPr lang="en-US" b="0" dirty="0">
                <a:latin typeface="Arial" pitchFamily="34" charset="0"/>
                <a:cs typeface="Arial" pitchFamily="34" charset="0"/>
              </a:rPr>
              <a:t> </a:t>
            </a:r>
            <a:r>
              <a:rPr lang="en-US" b="0" dirty="0" err="1">
                <a:latin typeface="Arial" pitchFamily="34" charset="0"/>
                <a:cs typeface="Arial" pitchFamily="34" charset="0"/>
              </a:rPr>
              <a:t>явуулах</a:t>
            </a:r>
            <a:r>
              <a:rPr lang="en-US" b="0" dirty="0">
                <a:latin typeface="Arial" pitchFamily="34" charset="0"/>
                <a:cs typeface="Arial" pitchFamily="34" charset="0"/>
              </a:rPr>
              <a:t> </a:t>
            </a:r>
            <a:r>
              <a:rPr lang="en-US" b="0" dirty="0" err="1">
                <a:latin typeface="Arial" pitchFamily="34" charset="0"/>
                <a:cs typeface="Arial" pitchFamily="34" charset="0"/>
              </a:rPr>
              <a:t>тухай</a:t>
            </a:r>
            <a:r>
              <a:rPr lang="en-US" b="0" dirty="0">
                <a:latin typeface="Arial" pitchFamily="34" charset="0"/>
                <a:cs typeface="Arial" pitchFamily="34" charset="0"/>
              </a:rPr>
              <a:t>” 150 </a:t>
            </a:r>
            <a:r>
              <a:rPr lang="en-US" b="0" dirty="0" err="1">
                <a:latin typeface="Arial" pitchFamily="34" charset="0"/>
                <a:cs typeface="Arial" pitchFamily="34" charset="0"/>
              </a:rPr>
              <a:t>дугаар</a:t>
            </a:r>
            <a:r>
              <a:rPr lang="en-US" b="0" dirty="0">
                <a:latin typeface="Arial" pitchFamily="34" charset="0"/>
                <a:cs typeface="Arial" pitchFamily="34" charset="0"/>
              </a:rPr>
              <a:t> </a:t>
            </a:r>
            <a:r>
              <a:rPr lang="en-US" b="0" dirty="0" err="1">
                <a:latin typeface="Arial" pitchFamily="34" charset="0"/>
                <a:cs typeface="Arial" pitchFamily="34" charset="0"/>
              </a:rPr>
              <a:t>тогтоол</a:t>
            </a:r>
            <a:r>
              <a:rPr lang="en-US" b="0" dirty="0">
                <a:latin typeface="Arial" pitchFamily="34" charset="0"/>
                <a:cs typeface="Arial" pitchFamily="34" charset="0"/>
              </a:rPr>
              <a:t>, </a:t>
            </a:r>
            <a:r>
              <a:rPr lang="en-US" b="0" dirty="0" err="1">
                <a:latin typeface="Arial" pitchFamily="34" charset="0"/>
                <a:cs typeface="Arial" pitchFamily="34" charset="0"/>
              </a:rPr>
              <a:t>Монгол</a:t>
            </a:r>
            <a:r>
              <a:rPr lang="en-US" b="0" dirty="0">
                <a:latin typeface="Arial" pitchFamily="34" charset="0"/>
                <a:cs typeface="Arial" pitchFamily="34" charset="0"/>
              </a:rPr>
              <a:t> </a:t>
            </a:r>
            <a:r>
              <a:rPr lang="en-US" b="0" dirty="0" err="1">
                <a:latin typeface="Arial" pitchFamily="34" charset="0"/>
                <a:cs typeface="Arial" pitchFamily="34" charset="0"/>
              </a:rPr>
              <a:t>Улсын</a:t>
            </a:r>
            <a:r>
              <a:rPr lang="en-US" b="0" dirty="0">
                <a:latin typeface="Arial" pitchFamily="34" charset="0"/>
                <a:cs typeface="Arial" pitchFamily="34" charset="0"/>
              </a:rPr>
              <a:t> </a:t>
            </a:r>
            <a:r>
              <a:rPr lang="en-US" b="0" dirty="0" err="1">
                <a:latin typeface="Arial" pitchFamily="34" charset="0"/>
                <a:cs typeface="Arial" pitchFamily="34" charset="0"/>
              </a:rPr>
              <a:t>Ерөнхий</a:t>
            </a:r>
            <a:r>
              <a:rPr lang="en-US" b="0" dirty="0">
                <a:latin typeface="Arial" pitchFamily="34" charset="0"/>
                <a:cs typeface="Arial" pitchFamily="34" charset="0"/>
              </a:rPr>
              <a:t> </a:t>
            </a:r>
            <a:r>
              <a:rPr lang="en-US" b="0" dirty="0" err="1">
                <a:latin typeface="Arial" pitchFamily="34" charset="0"/>
                <a:cs typeface="Arial" pitchFamily="34" charset="0"/>
              </a:rPr>
              <a:t>сайдын</a:t>
            </a:r>
            <a:r>
              <a:rPr lang="en-US" b="0" dirty="0">
                <a:latin typeface="Arial" pitchFamily="34" charset="0"/>
                <a:cs typeface="Arial" pitchFamily="34" charset="0"/>
              </a:rPr>
              <a:t> 2019 </a:t>
            </a:r>
            <a:r>
              <a:rPr lang="en-US" b="0" dirty="0" err="1">
                <a:latin typeface="Arial" pitchFamily="34" charset="0"/>
                <a:cs typeface="Arial" pitchFamily="34" charset="0"/>
              </a:rPr>
              <a:t>оны</a:t>
            </a:r>
            <a:r>
              <a:rPr lang="en-US" b="0" dirty="0">
                <a:latin typeface="Arial" pitchFamily="34" charset="0"/>
                <a:cs typeface="Arial" pitchFamily="34" charset="0"/>
              </a:rPr>
              <a:t> 46 </a:t>
            </a:r>
            <a:r>
              <a:rPr lang="en-US" b="0" dirty="0" err="1">
                <a:latin typeface="Arial" pitchFamily="34" charset="0"/>
                <a:cs typeface="Arial" pitchFamily="34" charset="0"/>
              </a:rPr>
              <a:t>дугаар</a:t>
            </a:r>
            <a:r>
              <a:rPr lang="en-US" b="0" dirty="0">
                <a:latin typeface="Arial" pitchFamily="34" charset="0"/>
                <a:cs typeface="Arial" pitchFamily="34" charset="0"/>
              </a:rPr>
              <a:t> </a:t>
            </a:r>
            <a:r>
              <a:rPr lang="en-US" b="0" dirty="0" err="1">
                <a:latin typeface="Arial" pitchFamily="34" charset="0"/>
                <a:cs typeface="Arial" pitchFamily="34" charset="0"/>
              </a:rPr>
              <a:t>захирамжийн</a:t>
            </a:r>
            <a:r>
              <a:rPr lang="en-US" b="0" dirty="0">
                <a:latin typeface="Arial" pitchFamily="34" charset="0"/>
                <a:cs typeface="Arial" pitchFamily="34" charset="0"/>
              </a:rPr>
              <a:t> </a:t>
            </a:r>
            <a:r>
              <a:rPr lang="en-US" b="0" dirty="0" err="1">
                <a:latin typeface="Arial" pitchFamily="34" charset="0"/>
                <a:cs typeface="Arial" pitchFamily="34" charset="0"/>
              </a:rPr>
              <a:t>хэрэгжилтийг</a:t>
            </a:r>
            <a:r>
              <a:rPr lang="en-US" b="0" dirty="0">
                <a:latin typeface="Arial" pitchFamily="34" charset="0"/>
                <a:cs typeface="Arial" pitchFamily="34" charset="0"/>
              </a:rPr>
              <a:t> </a:t>
            </a:r>
            <a:r>
              <a:rPr lang="en-US" b="0" dirty="0" err="1">
                <a:latin typeface="Arial" pitchFamily="34" charset="0"/>
                <a:cs typeface="Arial" pitchFamily="34" charset="0"/>
              </a:rPr>
              <a:t>хангах</a:t>
            </a:r>
            <a:r>
              <a:rPr lang="en-US" b="0" dirty="0">
                <a:latin typeface="Arial" pitchFamily="34" charset="0"/>
                <a:cs typeface="Arial" pitchFamily="34" charset="0"/>
              </a:rPr>
              <a:t> </a:t>
            </a:r>
            <a:r>
              <a:rPr lang="en-US" b="0" dirty="0" err="1">
                <a:latin typeface="Arial" pitchFamily="34" charset="0"/>
                <a:cs typeface="Arial" pitchFamily="34" charset="0"/>
              </a:rPr>
              <a:t>комисс</a:t>
            </a:r>
            <a:r>
              <a:rPr lang="en-US" b="0" dirty="0">
                <a:latin typeface="Arial" pitchFamily="34" charset="0"/>
                <a:cs typeface="Arial" pitchFamily="34" charset="0"/>
              </a:rPr>
              <a:t> </a:t>
            </a:r>
            <a:r>
              <a:rPr lang="mn-MN" b="0" dirty="0">
                <a:latin typeface="Arial" pitchFamily="34" charset="0"/>
                <a:cs typeface="Arial" pitchFamily="34" charset="0"/>
              </a:rPr>
              <a:t>Дархан сумын ИТХ-ын архивын үйл ажиллагааг шалгаж, </a:t>
            </a:r>
            <a:r>
              <a:rPr lang="en-US" b="0" dirty="0">
                <a:latin typeface="Arial" pitchFamily="34" charset="0"/>
                <a:cs typeface="Arial" pitchFamily="34" charset="0"/>
              </a:rPr>
              <a:t> </a:t>
            </a:r>
            <a:r>
              <a:rPr lang="en-US" b="0" dirty="0" err="1">
                <a:latin typeface="Arial" pitchFamily="34" charset="0"/>
                <a:cs typeface="Arial" pitchFamily="34" charset="0"/>
              </a:rPr>
              <a:t>архив</a:t>
            </a:r>
            <a:r>
              <a:rPr lang="en-US" b="0" dirty="0">
                <a:latin typeface="Arial" pitchFamily="34" charset="0"/>
                <a:cs typeface="Arial" pitchFamily="34" charset="0"/>
              </a:rPr>
              <a:t>, </a:t>
            </a:r>
            <a:r>
              <a:rPr lang="en-US" b="0" dirty="0" err="1">
                <a:latin typeface="Arial" pitchFamily="34" charset="0"/>
                <a:cs typeface="Arial" pitchFamily="34" charset="0"/>
              </a:rPr>
              <a:t>албан</a:t>
            </a:r>
            <a:r>
              <a:rPr lang="en-US" b="0" dirty="0">
                <a:latin typeface="Arial" pitchFamily="34" charset="0"/>
                <a:cs typeface="Arial" pitchFamily="34" charset="0"/>
              </a:rPr>
              <a:t> </a:t>
            </a:r>
            <a:r>
              <a:rPr lang="en-US" b="0" dirty="0" err="1">
                <a:latin typeface="Arial" pitchFamily="34" charset="0"/>
                <a:cs typeface="Arial" pitchFamily="34" charset="0"/>
              </a:rPr>
              <a:t>хэрэг</a:t>
            </a:r>
            <a:r>
              <a:rPr lang="en-US" b="0" dirty="0">
                <a:latin typeface="Arial" pitchFamily="34" charset="0"/>
                <a:cs typeface="Arial" pitchFamily="34" charset="0"/>
              </a:rPr>
              <a:t> </a:t>
            </a:r>
            <a:r>
              <a:rPr lang="en-US" b="0" dirty="0" err="1">
                <a:latin typeface="Arial" pitchFamily="34" charset="0"/>
                <a:cs typeface="Arial" pitchFamily="34" charset="0"/>
              </a:rPr>
              <a:t>хөтлөлт</a:t>
            </a:r>
            <a:r>
              <a:rPr lang="en-US" b="0" dirty="0">
                <a:latin typeface="Arial" pitchFamily="34" charset="0"/>
                <a:cs typeface="Arial" pitchFamily="34" charset="0"/>
              </a:rPr>
              <a:t>, </a:t>
            </a:r>
            <a:r>
              <a:rPr lang="en-US" b="0" dirty="0" err="1">
                <a:latin typeface="Arial" pitchFamily="34" charset="0"/>
                <a:cs typeface="Arial" pitchFamily="34" charset="0"/>
              </a:rPr>
              <a:t>төрийн</a:t>
            </a:r>
            <a:r>
              <a:rPr lang="en-US" b="0" dirty="0">
                <a:latin typeface="Arial" pitchFamily="34" charset="0"/>
                <a:cs typeface="Arial" pitchFamily="34" charset="0"/>
              </a:rPr>
              <a:t> </a:t>
            </a:r>
            <a:r>
              <a:rPr lang="en-US" b="0" dirty="0" err="1">
                <a:latin typeface="Arial" pitchFamily="34" charset="0"/>
                <a:cs typeface="Arial" pitchFamily="34" charset="0"/>
              </a:rPr>
              <a:t>байгууллагын</a:t>
            </a:r>
            <a:r>
              <a:rPr lang="en-US" b="0" dirty="0">
                <a:latin typeface="Arial" pitchFamily="34" charset="0"/>
                <a:cs typeface="Arial" pitchFamily="34" charset="0"/>
              </a:rPr>
              <a:t> </a:t>
            </a:r>
            <a:r>
              <a:rPr lang="en-US" b="0" dirty="0" err="1">
                <a:latin typeface="Arial" pitchFamily="34" charset="0"/>
                <a:cs typeface="Arial" pitchFamily="34" charset="0"/>
              </a:rPr>
              <a:t>ажлын</a:t>
            </a:r>
            <a:r>
              <a:rPr lang="en-US" b="0" dirty="0">
                <a:latin typeface="Arial" pitchFamily="34" charset="0"/>
                <a:cs typeface="Arial" pitchFamily="34" charset="0"/>
              </a:rPr>
              <a:t> </a:t>
            </a:r>
            <a:r>
              <a:rPr lang="en-US" b="0" dirty="0" err="1">
                <a:latin typeface="Arial" pitchFamily="34" charset="0"/>
                <a:cs typeface="Arial" pitchFamily="34" charset="0"/>
              </a:rPr>
              <a:t>зохион</a:t>
            </a:r>
            <a:r>
              <a:rPr lang="en-US" b="0" dirty="0">
                <a:latin typeface="Arial" pitchFamily="34" charset="0"/>
                <a:cs typeface="Arial" pitchFamily="34" charset="0"/>
              </a:rPr>
              <a:t> </a:t>
            </a:r>
            <a:r>
              <a:rPr lang="en-US" b="0" dirty="0" err="1">
                <a:latin typeface="Arial" pitchFamily="34" charset="0"/>
                <a:cs typeface="Arial" pitchFamily="34" charset="0"/>
              </a:rPr>
              <a:t>байгуулалтад</a:t>
            </a:r>
            <a:r>
              <a:rPr lang="en-US" b="0" dirty="0">
                <a:latin typeface="Arial" pitchFamily="34" charset="0"/>
                <a:cs typeface="Arial" pitchFamily="34" charset="0"/>
              </a:rPr>
              <a:t> </a:t>
            </a:r>
            <a:r>
              <a:rPr lang="en-US" b="0" dirty="0" err="1">
                <a:latin typeface="Arial" pitchFamily="34" charset="0"/>
                <a:cs typeface="Arial" pitchFamily="34" charset="0"/>
              </a:rPr>
              <a:t>гарч</a:t>
            </a:r>
            <a:r>
              <a:rPr lang="en-US" b="0" dirty="0">
                <a:latin typeface="Arial" pitchFamily="34" charset="0"/>
                <a:cs typeface="Arial" pitchFamily="34" charset="0"/>
              </a:rPr>
              <a:t> </a:t>
            </a:r>
            <a:r>
              <a:rPr lang="en-US" b="0" dirty="0" err="1">
                <a:latin typeface="Arial" pitchFamily="34" charset="0"/>
                <a:cs typeface="Arial" pitchFamily="34" charset="0"/>
              </a:rPr>
              <a:t>буй</a:t>
            </a:r>
            <a:r>
              <a:rPr lang="en-US" b="0" dirty="0">
                <a:latin typeface="Arial" pitchFamily="34" charset="0"/>
                <a:cs typeface="Arial" pitchFamily="34" charset="0"/>
              </a:rPr>
              <a:t> </a:t>
            </a:r>
            <a:r>
              <a:rPr lang="en-US" b="0" dirty="0" err="1">
                <a:latin typeface="Arial" pitchFamily="34" charset="0"/>
                <a:cs typeface="Arial" pitchFamily="34" charset="0"/>
              </a:rPr>
              <a:t>ололт</a:t>
            </a:r>
            <a:r>
              <a:rPr lang="en-US" b="0" dirty="0">
                <a:latin typeface="Arial" pitchFamily="34" charset="0"/>
                <a:cs typeface="Arial" pitchFamily="34" charset="0"/>
              </a:rPr>
              <a:t>, </a:t>
            </a:r>
            <a:r>
              <a:rPr lang="en-US" b="0" dirty="0" err="1">
                <a:latin typeface="Arial" pitchFamily="34" charset="0"/>
                <a:cs typeface="Arial" pitchFamily="34" charset="0"/>
              </a:rPr>
              <a:t>дутагдлыг</a:t>
            </a:r>
            <a:r>
              <a:rPr lang="en-US" b="0" dirty="0">
                <a:latin typeface="Arial" pitchFamily="34" charset="0"/>
                <a:cs typeface="Arial" pitchFamily="34" charset="0"/>
              </a:rPr>
              <a:t> </a:t>
            </a:r>
            <a:r>
              <a:rPr lang="en-US" b="0" dirty="0" err="1">
                <a:latin typeface="Arial" pitchFamily="34" charset="0"/>
                <a:cs typeface="Arial" pitchFamily="34" charset="0"/>
              </a:rPr>
              <a:t>үнэлэхээс</a:t>
            </a:r>
            <a:r>
              <a:rPr lang="en-US" b="0" dirty="0">
                <a:latin typeface="Arial" pitchFamily="34" charset="0"/>
                <a:cs typeface="Arial" pitchFamily="34" charset="0"/>
              </a:rPr>
              <a:t> </a:t>
            </a:r>
            <a:r>
              <a:rPr lang="en-US" b="0" dirty="0" err="1">
                <a:latin typeface="Arial" pitchFamily="34" charset="0"/>
                <a:cs typeface="Arial" pitchFamily="34" charset="0"/>
              </a:rPr>
              <a:t>гадна</a:t>
            </a:r>
            <a:r>
              <a:rPr lang="en-US" b="0" dirty="0">
                <a:latin typeface="Arial" pitchFamily="34" charset="0"/>
                <a:cs typeface="Arial" pitchFamily="34" charset="0"/>
              </a:rPr>
              <a:t> </a:t>
            </a:r>
            <a:r>
              <a:rPr lang="en-US" b="0" dirty="0" err="1">
                <a:latin typeface="Arial" pitchFamily="34" charset="0"/>
                <a:cs typeface="Arial" pitchFamily="34" charset="0"/>
              </a:rPr>
              <a:t>илэрсэн</a:t>
            </a:r>
            <a:r>
              <a:rPr lang="en-US" b="0" dirty="0">
                <a:latin typeface="Arial" pitchFamily="34" charset="0"/>
                <a:cs typeface="Arial" pitchFamily="34" charset="0"/>
              </a:rPr>
              <a:t> </a:t>
            </a:r>
            <a:r>
              <a:rPr lang="en-US" b="0" dirty="0" err="1">
                <a:latin typeface="Arial" pitchFamily="34" charset="0"/>
                <a:cs typeface="Arial" pitchFamily="34" charset="0"/>
              </a:rPr>
              <a:t>зөрчил</a:t>
            </a:r>
            <a:r>
              <a:rPr lang="en-US" b="0" dirty="0">
                <a:latin typeface="Arial" pitchFamily="34" charset="0"/>
                <a:cs typeface="Arial" pitchFamily="34" charset="0"/>
              </a:rPr>
              <a:t>, </a:t>
            </a:r>
            <a:r>
              <a:rPr lang="en-US" b="0" dirty="0" err="1">
                <a:latin typeface="Arial" pitchFamily="34" charset="0"/>
                <a:cs typeface="Arial" pitchFamily="34" charset="0"/>
              </a:rPr>
              <a:t>алдаа</a:t>
            </a:r>
            <a:r>
              <a:rPr lang="en-US" b="0" dirty="0">
                <a:latin typeface="Arial" pitchFamily="34" charset="0"/>
                <a:cs typeface="Arial" pitchFamily="34" charset="0"/>
              </a:rPr>
              <a:t> </a:t>
            </a:r>
            <a:r>
              <a:rPr lang="en-US" b="0" dirty="0" err="1">
                <a:latin typeface="Arial" pitchFamily="34" charset="0"/>
                <a:cs typeface="Arial" pitchFamily="34" charset="0"/>
              </a:rPr>
              <a:t>дутагдлыг</a:t>
            </a:r>
            <a:r>
              <a:rPr lang="en-US" b="0" dirty="0">
                <a:latin typeface="Arial" pitchFamily="34" charset="0"/>
                <a:cs typeface="Arial" pitchFamily="34" charset="0"/>
              </a:rPr>
              <a:t> </a:t>
            </a:r>
            <a:r>
              <a:rPr lang="en-US" b="0" dirty="0" err="1">
                <a:latin typeface="Arial" pitchFamily="34" charset="0"/>
                <a:cs typeface="Arial" pitchFamily="34" charset="0"/>
              </a:rPr>
              <a:t>засч</a:t>
            </a:r>
            <a:r>
              <a:rPr lang="en-US" b="0" dirty="0">
                <a:latin typeface="Arial" pitchFamily="34" charset="0"/>
                <a:cs typeface="Arial" pitchFamily="34" charset="0"/>
              </a:rPr>
              <a:t> </a:t>
            </a:r>
            <a:r>
              <a:rPr lang="en-US" b="0" dirty="0" err="1">
                <a:latin typeface="Arial" pitchFamily="34" charset="0"/>
                <a:cs typeface="Arial" pitchFamily="34" charset="0"/>
              </a:rPr>
              <a:t>сайжруулах</a:t>
            </a:r>
            <a:r>
              <a:rPr lang="en-US" b="0" dirty="0">
                <a:latin typeface="Arial" pitchFamily="34" charset="0"/>
                <a:cs typeface="Arial" pitchFamily="34" charset="0"/>
              </a:rPr>
              <a:t>, </a:t>
            </a:r>
            <a:r>
              <a:rPr lang="en-US" b="0" dirty="0" err="1">
                <a:latin typeface="Arial" pitchFamily="34" charset="0"/>
                <a:cs typeface="Arial" pitchFamily="34" charset="0"/>
              </a:rPr>
              <a:t>мэргэжил</a:t>
            </a:r>
            <a:r>
              <a:rPr lang="en-US" b="0" dirty="0">
                <a:latin typeface="Arial" pitchFamily="34" charset="0"/>
                <a:cs typeface="Arial" pitchFamily="34" charset="0"/>
              </a:rPr>
              <a:t> </a:t>
            </a:r>
            <a:r>
              <a:rPr lang="en-US" b="0" dirty="0" err="1">
                <a:latin typeface="Arial" pitchFamily="34" charset="0"/>
                <a:cs typeface="Arial" pitchFamily="34" charset="0"/>
              </a:rPr>
              <a:t>арга</a:t>
            </a:r>
            <a:r>
              <a:rPr lang="en-US" b="0" dirty="0">
                <a:latin typeface="Arial" pitchFamily="34" charset="0"/>
                <a:cs typeface="Arial" pitchFamily="34" charset="0"/>
              </a:rPr>
              <a:t> </a:t>
            </a:r>
            <a:r>
              <a:rPr lang="en-US" b="0" dirty="0" err="1">
                <a:latin typeface="Arial" pitchFamily="34" charset="0"/>
                <a:cs typeface="Arial" pitchFamily="34" charset="0"/>
              </a:rPr>
              <a:t>зүйн</a:t>
            </a:r>
            <a:r>
              <a:rPr lang="en-US" b="0" dirty="0">
                <a:latin typeface="Arial" pitchFamily="34" charset="0"/>
                <a:cs typeface="Arial" pitchFamily="34" charset="0"/>
              </a:rPr>
              <a:t> </a:t>
            </a:r>
            <a:r>
              <a:rPr lang="en-US" b="0" dirty="0" err="1">
                <a:latin typeface="Arial" pitchFamily="34" charset="0"/>
                <a:cs typeface="Arial" pitchFamily="34" charset="0"/>
              </a:rPr>
              <a:t>заавар</a:t>
            </a:r>
            <a:r>
              <a:rPr lang="en-US" b="0" dirty="0">
                <a:latin typeface="Arial" pitchFamily="34" charset="0"/>
                <a:cs typeface="Arial" pitchFamily="34" charset="0"/>
              </a:rPr>
              <a:t>, </a:t>
            </a:r>
            <a:r>
              <a:rPr lang="en-US" b="0" dirty="0" err="1">
                <a:latin typeface="Arial" pitchFamily="34" charset="0"/>
                <a:cs typeface="Arial" pitchFamily="34" charset="0"/>
              </a:rPr>
              <a:t>зөвлөгөөгөөр</a:t>
            </a:r>
            <a:r>
              <a:rPr lang="en-US" b="0" dirty="0">
                <a:latin typeface="Arial" pitchFamily="34" charset="0"/>
                <a:cs typeface="Arial" pitchFamily="34" charset="0"/>
              </a:rPr>
              <a:t> </a:t>
            </a:r>
            <a:r>
              <a:rPr lang="en-US" b="0" dirty="0" err="1">
                <a:latin typeface="Arial" pitchFamily="34" charset="0"/>
                <a:cs typeface="Arial" pitchFamily="34" charset="0"/>
              </a:rPr>
              <a:t>хангаж</a:t>
            </a:r>
            <a:r>
              <a:rPr lang="en-US" b="0" dirty="0">
                <a:latin typeface="Arial" pitchFamily="34" charset="0"/>
                <a:cs typeface="Arial" pitchFamily="34" charset="0"/>
              </a:rPr>
              <a:t>, </a:t>
            </a:r>
            <a:r>
              <a:rPr lang="en-US" b="0" dirty="0" err="1">
                <a:latin typeface="Arial" pitchFamily="34" charset="0"/>
                <a:cs typeface="Arial" pitchFamily="34" charset="0"/>
              </a:rPr>
              <a:t>архив</a:t>
            </a:r>
            <a:r>
              <a:rPr lang="en-US" b="0" dirty="0">
                <a:latin typeface="Arial" pitchFamily="34" charset="0"/>
                <a:cs typeface="Arial" pitchFamily="34" charset="0"/>
              </a:rPr>
              <a:t>, </a:t>
            </a:r>
            <a:r>
              <a:rPr lang="en-US" b="0" dirty="0" err="1">
                <a:latin typeface="Arial" pitchFamily="34" charset="0"/>
                <a:cs typeface="Arial" pitchFamily="34" charset="0"/>
              </a:rPr>
              <a:t>албан</a:t>
            </a:r>
            <a:r>
              <a:rPr lang="en-US" b="0" dirty="0">
                <a:latin typeface="Arial" pitchFamily="34" charset="0"/>
                <a:cs typeface="Arial" pitchFamily="34" charset="0"/>
              </a:rPr>
              <a:t> </a:t>
            </a:r>
            <a:r>
              <a:rPr lang="en-US" b="0" dirty="0" err="1">
                <a:latin typeface="Arial" pitchFamily="34" charset="0"/>
                <a:cs typeface="Arial" pitchFamily="34" charset="0"/>
              </a:rPr>
              <a:t>хэрэг</a:t>
            </a:r>
            <a:r>
              <a:rPr lang="en-US" b="0" dirty="0">
                <a:latin typeface="Arial" pitchFamily="34" charset="0"/>
                <a:cs typeface="Arial" pitchFamily="34" charset="0"/>
              </a:rPr>
              <a:t> </a:t>
            </a:r>
            <a:r>
              <a:rPr lang="en-US" b="0" dirty="0" err="1">
                <a:latin typeface="Arial" pitchFamily="34" charset="0"/>
                <a:cs typeface="Arial" pitchFamily="34" charset="0"/>
              </a:rPr>
              <a:t>хөтлөлт</a:t>
            </a:r>
            <a:r>
              <a:rPr lang="en-US" b="0" dirty="0">
                <a:latin typeface="Arial" pitchFamily="34" charset="0"/>
                <a:cs typeface="Arial" pitchFamily="34" charset="0"/>
              </a:rPr>
              <a:t>, </a:t>
            </a:r>
            <a:r>
              <a:rPr lang="en-US" b="0" dirty="0" err="1">
                <a:latin typeface="Arial" pitchFamily="34" charset="0"/>
                <a:cs typeface="Arial" pitchFamily="34" charset="0"/>
              </a:rPr>
              <a:t>төрийн</a:t>
            </a:r>
            <a:r>
              <a:rPr lang="en-US" b="0" dirty="0">
                <a:latin typeface="Arial" pitchFamily="34" charset="0"/>
                <a:cs typeface="Arial" pitchFamily="34" charset="0"/>
              </a:rPr>
              <a:t> </a:t>
            </a:r>
            <a:r>
              <a:rPr lang="en-US" b="0" dirty="0" err="1">
                <a:latin typeface="Arial" pitchFamily="34" charset="0"/>
                <a:cs typeface="Arial" pitchFamily="34" charset="0"/>
              </a:rPr>
              <a:t>байгууллагын</a:t>
            </a:r>
            <a:r>
              <a:rPr lang="en-US" b="0" dirty="0">
                <a:latin typeface="Arial" pitchFamily="34" charset="0"/>
                <a:cs typeface="Arial" pitchFamily="34" charset="0"/>
              </a:rPr>
              <a:t> </a:t>
            </a:r>
            <a:r>
              <a:rPr lang="en-US" b="0" dirty="0" err="1">
                <a:latin typeface="Arial" pitchFamily="34" charset="0"/>
                <a:cs typeface="Arial" pitchFamily="34" charset="0"/>
              </a:rPr>
              <a:t>ажлын</a:t>
            </a:r>
            <a:r>
              <a:rPr lang="en-US" b="0" dirty="0">
                <a:latin typeface="Arial" pitchFamily="34" charset="0"/>
                <a:cs typeface="Arial" pitchFamily="34" charset="0"/>
              </a:rPr>
              <a:t> </a:t>
            </a:r>
            <a:r>
              <a:rPr lang="en-US" b="0" dirty="0" err="1">
                <a:latin typeface="Arial" pitchFamily="34" charset="0"/>
                <a:cs typeface="Arial" pitchFamily="34" charset="0"/>
              </a:rPr>
              <a:t>зохион</a:t>
            </a:r>
            <a:r>
              <a:rPr lang="en-US" b="0" dirty="0">
                <a:latin typeface="Arial" pitchFamily="34" charset="0"/>
                <a:cs typeface="Arial" pitchFamily="34" charset="0"/>
              </a:rPr>
              <a:t> </a:t>
            </a:r>
            <a:r>
              <a:rPr lang="en-US" b="0" dirty="0" err="1">
                <a:latin typeface="Arial" pitchFamily="34" charset="0"/>
                <a:cs typeface="Arial" pitchFamily="34" charset="0"/>
              </a:rPr>
              <a:t>байгуулалтын</a:t>
            </a:r>
            <a:r>
              <a:rPr lang="en-US" b="0" dirty="0">
                <a:latin typeface="Arial" pitchFamily="34" charset="0"/>
                <a:cs typeface="Arial" pitchFamily="34" charset="0"/>
              </a:rPr>
              <a:t> </a:t>
            </a:r>
            <a:r>
              <a:rPr lang="en-US" b="0" dirty="0" err="1">
                <a:latin typeface="Arial" pitchFamily="34" charset="0"/>
                <a:cs typeface="Arial" pitchFamily="34" charset="0"/>
              </a:rPr>
              <a:t>явц</a:t>
            </a:r>
            <a:r>
              <a:rPr lang="en-US" b="0" dirty="0">
                <a:latin typeface="Arial" pitchFamily="34" charset="0"/>
                <a:cs typeface="Arial" pitchFamily="34" charset="0"/>
              </a:rPr>
              <a:t> </a:t>
            </a:r>
            <a:r>
              <a:rPr lang="en-US" b="0" dirty="0" err="1">
                <a:latin typeface="Arial" pitchFamily="34" charset="0"/>
                <a:cs typeface="Arial" pitchFamily="34" charset="0"/>
              </a:rPr>
              <a:t>байд</a:t>
            </a:r>
            <a:r>
              <a:rPr lang="mn-MN" b="0" dirty="0">
                <a:latin typeface="Arial" pitchFamily="34" charset="0"/>
                <a:cs typeface="Arial" pitchFamily="34" charset="0"/>
              </a:rPr>
              <a:t>ал, </a:t>
            </a:r>
            <a:r>
              <a:rPr lang="en-US" b="0" dirty="0" err="1">
                <a:latin typeface="Arial" pitchFamily="34" charset="0"/>
                <a:cs typeface="Arial" pitchFamily="34" charset="0"/>
              </a:rPr>
              <a:t>Төрийн</a:t>
            </a:r>
            <a:r>
              <a:rPr lang="en-US" b="0" dirty="0">
                <a:latin typeface="Arial" pitchFamily="34" charset="0"/>
                <a:cs typeface="Arial" pitchFamily="34" charset="0"/>
              </a:rPr>
              <a:t> </a:t>
            </a:r>
            <a:r>
              <a:rPr lang="en-US" b="0" dirty="0" err="1">
                <a:latin typeface="Arial" pitchFamily="34" charset="0"/>
                <a:cs typeface="Arial" pitchFamily="34" charset="0"/>
              </a:rPr>
              <a:t>ажлын</a:t>
            </a:r>
            <a:r>
              <a:rPr lang="en-US" b="0" dirty="0">
                <a:latin typeface="Arial" pitchFamily="34" charset="0"/>
                <a:cs typeface="Arial" pitchFamily="34" charset="0"/>
              </a:rPr>
              <a:t> </a:t>
            </a:r>
            <a:r>
              <a:rPr lang="en-US" b="0" dirty="0" err="1">
                <a:latin typeface="Arial" pitchFamily="34" charset="0"/>
                <a:cs typeface="Arial" pitchFamily="34" charset="0"/>
              </a:rPr>
              <a:t>зохион</a:t>
            </a:r>
            <a:r>
              <a:rPr lang="en-US" b="0" dirty="0">
                <a:latin typeface="Arial" pitchFamily="34" charset="0"/>
                <a:cs typeface="Arial" pitchFamily="34" charset="0"/>
              </a:rPr>
              <a:t> </a:t>
            </a:r>
            <a:r>
              <a:rPr lang="en-US" b="0" dirty="0" err="1">
                <a:latin typeface="Arial" pitchFamily="34" charset="0"/>
                <a:cs typeface="Arial" pitchFamily="34" charset="0"/>
              </a:rPr>
              <a:t>байгуулалт</a:t>
            </a:r>
            <a:r>
              <a:rPr lang="en-US" b="0" dirty="0">
                <a:latin typeface="Arial" pitchFamily="34" charset="0"/>
                <a:cs typeface="Arial" pitchFamily="34" charset="0"/>
              </a:rPr>
              <a:t>, </a:t>
            </a:r>
            <a:r>
              <a:rPr lang="en-US" b="0" dirty="0" err="1">
                <a:latin typeface="Arial" pitchFamily="34" charset="0"/>
                <a:cs typeface="Arial" pitchFamily="34" charset="0"/>
              </a:rPr>
              <a:t>Мэдээллийн</a:t>
            </a:r>
            <a:r>
              <a:rPr lang="en-US" b="0" dirty="0">
                <a:latin typeface="Arial" pitchFamily="34" charset="0"/>
                <a:cs typeface="Arial" pitchFamily="34" charset="0"/>
              </a:rPr>
              <a:t> </a:t>
            </a:r>
            <a:r>
              <a:rPr lang="en-US" b="0" dirty="0" err="1">
                <a:latin typeface="Arial" pitchFamily="34" charset="0"/>
                <a:cs typeface="Arial" pitchFamily="34" charset="0"/>
              </a:rPr>
              <a:t>технологи</a:t>
            </a:r>
            <a:r>
              <a:rPr lang="en-US" b="0" dirty="0">
                <a:latin typeface="Arial" pitchFamily="34" charset="0"/>
                <a:cs typeface="Arial" pitchFamily="34" charset="0"/>
              </a:rPr>
              <a:t> </a:t>
            </a:r>
            <a:r>
              <a:rPr lang="en-US" b="0" dirty="0" err="1">
                <a:latin typeface="Arial" pitchFamily="34" charset="0"/>
                <a:cs typeface="Arial" pitchFamily="34" charset="0"/>
              </a:rPr>
              <a:t>нэвтрүүлж</a:t>
            </a:r>
            <a:r>
              <a:rPr lang="en-US" b="0" dirty="0">
                <a:latin typeface="Arial" pitchFamily="34" charset="0"/>
                <a:cs typeface="Arial" pitchFamily="34" charset="0"/>
              </a:rPr>
              <a:t> </a:t>
            </a:r>
            <a:r>
              <a:rPr lang="en-US" b="0" dirty="0" err="1">
                <a:latin typeface="Arial" pitchFamily="34" charset="0"/>
                <a:cs typeface="Arial" pitchFamily="34" charset="0"/>
              </a:rPr>
              <a:t>буй</a:t>
            </a:r>
            <a:r>
              <a:rPr lang="en-US" b="0" dirty="0">
                <a:latin typeface="Arial" pitchFamily="34" charset="0"/>
                <a:cs typeface="Arial" pitchFamily="34" charset="0"/>
              </a:rPr>
              <a:t> </a:t>
            </a:r>
            <a:r>
              <a:rPr lang="en-US" b="0" dirty="0" err="1">
                <a:latin typeface="Arial" pitchFamily="34" charset="0"/>
                <a:cs typeface="Arial" pitchFamily="34" charset="0"/>
              </a:rPr>
              <a:t>байдал</a:t>
            </a:r>
            <a:r>
              <a:rPr lang="en-US" b="0" dirty="0">
                <a:latin typeface="Arial" pitchFamily="34" charset="0"/>
                <a:cs typeface="Arial" pitchFamily="34" charset="0"/>
              </a:rPr>
              <a:t> </a:t>
            </a:r>
            <a:r>
              <a:rPr lang="en-US" b="0" dirty="0" err="1">
                <a:latin typeface="Arial" pitchFamily="34" charset="0"/>
                <a:cs typeface="Arial" pitchFamily="34" charset="0"/>
              </a:rPr>
              <a:t>гэсэн</a:t>
            </a:r>
            <a:r>
              <a:rPr lang="en-US" b="0" dirty="0">
                <a:latin typeface="Arial" pitchFamily="34" charset="0"/>
                <a:cs typeface="Arial" pitchFamily="34" charset="0"/>
              </a:rPr>
              <a:t> 4 </a:t>
            </a:r>
            <a:r>
              <a:rPr lang="en-US" b="0" dirty="0" err="1">
                <a:latin typeface="Arial" pitchFamily="34" charset="0"/>
                <a:cs typeface="Arial" pitchFamily="34" charset="0"/>
              </a:rPr>
              <a:t>үндсэн</a:t>
            </a:r>
            <a:r>
              <a:rPr lang="en-US" b="0" dirty="0">
                <a:latin typeface="Arial" pitchFamily="34" charset="0"/>
                <a:cs typeface="Arial" pitchFamily="34" charset="0"/>
              </a:rPr>
              <a:t> </a:t>
            </a:r>
            <a:r>
              <a:rPr lang="en-US" b="0" dirty="0" err="1">
                <a:latin typeface="Arial" pitchFamily="34" charset="0"/>
                <a:cs typeface="Arial" pitchFamily="34" charset="0"/>
              </a:rPr>
              <a:t>шалгуур</a:t>
            </a:r>
            <a:r>
              <a:rPr lang="en-US" b="0" dirty="0">
                <a:latin typeface="Arial" pitchFamily="34" charset="0"/>
                <a:cs typeface="Arial" pitchFamily="34" charset="0"/>
              </a:rPr>
              <a:t> </a:t>
            </a:r>
            <a:r>
              <a:rPr lang="en-US" b="0" dirty="0" err="1">
                <a:latin typeface="Arial" pitchFamily="34" charset="0"/>
                <a:cs typeface="Arial" pitchFamily="34" charset="0"/>
              </a:rPr>
              <a:t>үзүүлэлтээр</a:t>
            </a:r>
            <a:r>
              <a:rPr lang="en-US" b="0" dirty="0">
                <a:latin typeface="Arial" pitchFamily="34" charset="0"/>
                <a:cs typeface="Arial" pitchFamily="34" charset="0"/>
              </a:rPr>
              <a:t> </a:t>
            </a:r>
            <a:r>
              <a:rPr lang="en-US" b="0" dirty="0" err="1">
                <a:latin typeface="Arial" pitchFamily="34" charset="0"/>
                <a:cs typeface="Arial" pitchFamily="34" charset="0"/>
              </a:rPr>
              <a:t>шалгуулж</a:t>
            </a:r>
            <a:r>
              <a:rPr lang="en-US" b="0" dirty="0">
                <a:latin typeface="Arial" pitchFamily="34" charset="0"/>
                <a:cs typeface="Arial" pitchFamily="34" charset="0"/>
              </a:rPr>
              <a:t> ‘</a:t>
            </a:r>
            <a:r>
              <a:rPr lang="mn-MN" b="0" dirty="0">
                <a:latin typeface="Arial" pitchFamily="34" charset="0"/>
                <a:cs typeface="Arial" pitchFamily="34" charset="0"/>
              </a:rPr>
              <a:t>Х</a:t>
            </a:r>
            <a:r>
              <a:rPr lang="en-US" b="0" dirty="0" err="1">
                <a:latin typeface="Arial" pitchFamily="34" charset="0"/>
                <a:cs typeface="Arial" pitchFamily="34" charset="0"/>
              </a:rPr>
              <a:t>ангалттай</a:t>
            </a:r>
            <a:r>
              <a:rPr lang="en-US" b="0" dirty="0">
                <a:latin typeface="Arial" pitchFamily="34" charset="0"/>
                <a:cs typeface="Arial" pitchFamily="34" charset="0"/>
              </a:rPr>
              <a:t>’ </a:t>
            </a:r>
            <a:r>
              <a:rPr lang="en-US" b="0" dirty="0" err="1">
                <a:latin typeface="Arial" pitchFamily="34" charset="0"/>
                <a:cs typeface="Arial" pitchFamily="34" charset="0"/>
              </a:rPr>
              <a:t>үнэлэгдлээ</a:t>
            </a:r>
            <a:r>
              <a:rPr lang="en-US" b="0" dirty="0">
                <a:latin typeface="Arial" pitchFamily="34" charset="0"/>
                <a:cs typeface="Arial" pitchFamily="34" charset="0"/>
              </a:rPr>
              <a:t>.</a:t>
            </a:r>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3657600"/>
            <a:ext cx="4040188" cy="3030141"/>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3657600"/>
            <a:ext cx="4041775" cy="3031331"/>
          </a:xfrm>
        </p:spPr>
      </p:pic>
    </p:spTree>
    <p:extLst>
      <p:ext uri="{BB962C8B-B14F-4D97-AF65-F5344CB8AC3E}">
        <p14:creationId xmlns:p14="http://schemas.microsoft.com/office/powerpoint/2010/main" val="16055771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19200"/>
            <a:ext cx="3810000" cy="3124200"/>
          </a:xfrm>
        </p:spPr>
        <p:txBody>
          <a:bodyPr>
            <a:normAutofit fontScale="92500" lnSpcReduction="10000"/>
          </a:bodyPr>
          <a:lstStyle/>
          <a:p>
            <a:pPr lvl="0" algn="just"/>
            <a:r>
              <a:rPr lang="mn-MN" b="0" dirty="0">
                <a:latin typeface="Arial" pitchFamily="34" charset="0"/>
                <a:cs typeface="Arial" pitchFamily="34" charset="0"/>
              </a:rPr>
              <a:t>Монголын нутгийн удирдлагын холбооны сургалтын төвийг барих ажилд Дархан сумын ИТХ-ын 10 </a:t>
            </a:r>
            <a:r>
              <a:rPr lang="mn-MN" b="0" dirty="0" smtClean="0">
                <a:latin typeface="Arial" pitchFamily="34" charset="0"/>
                <a:cs typeface="Arial" pitchFamily="34" charset="0"/>
              </a:rPr>
              <a:t>Төлөөлөгч,  </a:t>
            </a:r>
            <a:r>
              <a:rPr lang="mn-MN" b="0" dirty="0">
                <a:latin typeface="Arial" pitchFamily="34" charset="0"/>
                <a:cs typeface="Arial" pitchFamily="34" charset="0"/>
              </a:rPr>
              <a:t>а</a:t>
            </a:r>
            <a:r>
              <a:rPr lang="mn-MN" b="0" dirty="0" smtClean="0">
                <a:latin typeface="Arial" pitchFamily="34" charset="0"/>
                <a:cs typeface="Arial" pitchFamily="34" charset="0"/>
              </a:rPr>
              <a:t>жлын </a:t>
            </a:r>
            <a:r>
              <a:rPr lang="mn-MN" b="0" dirty="0" smtClean="0">
                <a:latin typeface="Arial" pitchFamily="34" charset="0"/>
                <a:cs typeface="Arial" pitchFamily="34" charset="0"/>
              </a:rPr>
              <a:t>албаны </a:t>
            </a:r>
            <a:r>
              <a:rPr lang="mn-MN" b="0" dirty="0">
                <a:latin typeface="Arial" pitchFamily="34" charset="0"/>
                <a:cs typeface="Arial" pitchFamily="34" charset="0"/>
              </a:rPr>
              <a:t>ажилтан нар хандив өгч, Монголын нутгийн удирдлагын холбооноос ТАЛАРХАЛ хүлээн авлаа. </a:t>
            </a:r>
            <a:endParaRPr lang="en-US" b="0" dirty="0">
              <a:latin typeface="Arial" pitchFamily="34" charset="0"/>
              <a:cs typeface="Arial" pitchFamily="34" charset="0"/>
            </a:endParaRPr>
          </a:p>
        </p:txBody>
      </p:sp>
      <p:pic>
        <p:nvPicPr>
          <p:cNvPr id="8"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1886" y="3064208"/>
            <a:ext cx="4041775" cy="1964751"/>
          </a:xfrm>
          <a:prstGeom prst="rect">
            <a:avLst/>
          </a:prstGeom>
        </p:spPr>
      </p:pic>
      <p:pic>
        <p:nvPicPr>
          <p:cNvPr id="11"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1886" y="1066800"/>
            <a:ext cx="4041775" cy="1964751"/>
          </a:xfrm>
          <a:prstGeom prst="rect">
            <a:avLst/>
          </a:prstGeom>
        </p:spPr>
      </p:pic>
      <p:pic>
        <p:nvPicPr>
          <p:cNvPr id="14" name="Content Placeholder 1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50812" y="4572000"/>
            <a:ext cx="4040188" cy="1963980"/>
          </a:xfrm>
        </p:spPr>
      </p:pic>
      <p:pic>
        <p:nvPicPr>
          <p:cNvPr id="16" name="Content Placeholder 15"/>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4201886" y="4893249"/>
            <a:ext cx="4041775" cy="1964751"/>
          </a:xfrm>
        </p:spPr>
      </p:pic>
    </p:spTree>
    <p:extLst>
      <p:ext uri="{BB962C8B-B14F-4D97-AF65-F5344CB8AC3E}">
        <p14:creationId xmlns:p14="http://schemas.microsoft.com/office/powerpoint/2010/main" val="42864904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143000"/>
            <a:ext cx="8001000" cy="2666999"/>
          </a:xfrm>
        </p:spPr>
        <p:txBody>
          <a:bodyPr>
            <a:normAutofit/>
          </a:bodyPr>
          <a:lstStyle/>
          <a:p>
            <a:pPr lvl="0" algn="just"/>
            <a:r>
              <a:rPr lang="en-US" b="0" dirty="0">
                <a:latin typeface="Arial" pitchFamily="34" charset="0"/>
                <a:cs typeface="Arial" pitchFamily="34" charset="0"/>
              </a:rPr>
              <a:t>“</a:t>
            </a:r>
            <a:r>
              <a:rPr lang="en-US" b="0" dirty="0" err="1">
                <a:latin typeface="Arial" pitchFamily="34" charset="0"/>
                <a:cs typeface="Arial" pitchFamily="34" charset="0"/>
              </a:rPr>
              <a:t>Иргэдийн</a:t>
            </a:r>
            <a:r>
              <a:rPr lang="en-US" b="0" dirty="0">
                <a:latin typeface="Arial" pitchFamily="34" charset="0"/>
                <a:cs typeface="Arial" pitchFamily="34" charset="0"/>
              </a:rPr>
              <a:t> </a:t>
            </a:r>
            <a:r>
              <a:rPr lang="en-US" b="0" dirty="0" err="1">
                <a:latin typeface="Arial" pitchFamily="34" charset="0"/>
                <a:cs typeface="Arial" pitchFamily="34" charset="0"/>
              </a:rPr>
              <a:t>оролцоо-Хөгжлийн</a:t>
            </a:r>
            <a:r>
              <a:rPr lang="en-US" b="0" dirty="0">
                <a:latin typeface="Arial" pitchFamily="34" charset="0"/>
                <a:cs typeface="Arial" pitchFamily="34" charset="0"/>
              </a:rPr>
              <a:t> </a:t>
            </a:r>
            <a:r>
              <a:rPr lang="en-US" b="0" dirty="0" err="1">
                <a:latin typeface="Arial" pitchFamily="34" charset="0"/>
                <a:cs typeface="Arial" pitchFamily="34" charset="0"/>
              </a:rPr>
              <a:t>түлхүүр</a:t>
            </a:r>
            <a:r>
              <a:rPr lang="en-US" b="0" dirty="0">
                <a:latin typeface="Arial" pitchFamily="34" charset="0"/>
                <a:cs typeface="Arial" pitchFamily="34" charset="0"/>
              </a:rPr>
              <a:t>” ТББ </a:t>
            </a:r>
            <a:r>
              <a:rPr lang="en-US" b="0" dirty="0" err="1">
                <a:latin typeface="Arial" pitchFamily="34" charset="0"/>
                <a:cs typeface="Arial" pitchFamily="34" charset="0"/>
              </a:rPr>
              <a:t>нь</a:t>
            </a:r>
            <a:r>
              <a:rPr lang="en-US" b="0" dirty="0">
                <a:latin typeface="Arial" pitchFamily="34" charset="0"/>
                <a:cs typeface="Arial" pitchFamily="34" charset="0"/>
              </a:rPr>
              <a:t> “</a:t>
            </a:r>
            <a:r>
              <a:rPr lang="en-US" b="0" dirty="0" err="1">
                <a:latin typeface="Arial" pitchFamily="34" charset="0"/>
                <a:cs typeface="Arial" pitchFamily="34" charset="0"/>
              </a:rPr>
              <a:t>Шинэ</a:t>
            </a:r>
            <a:r>
              <a:rPr lang="en-US" b="0" dirty="0">
                <a:latin typeface="Arial" pitchFamily="34" charset="0"/>
                <a:cs typeface="Arial" pitchFamily="34" charset="0"/>
              </a:rPr>
              <a:t> гудамж-1, 2, 3” </a:t>
            </a:r>
            <a:r>
              <a:rPr lang="en-US" b="0" dirty="0" err="1">
                <a:latin typeface="Arial" pitchFamily="34" charset="0"/>
                <a:cs typeface="Arial" pitchFamily="34" charset="0"/>
              </a:rPr>
              <a:t>төслүүдийг</a:t>
            </a:r>
            <a:r>
              <a:rPr lang="en-US" b="0" dirty="0">
                <a:latin typeface="Arial" pitchFamily="34" charset="0"/>
                <a:cs typeface="Arial" pitchFamily="34" charset="0"/>
              </a:rPr>
              <a:t> </a:t>
            </a:r>
            <a:r>
              <a:rPr lang="en-US" b="0" dirty="0" err="1">
                <a:latin typeface="Arial" pitchFamily="34" charset="0"/>
                <a:cs typeface="Arial" pitchFamily="34" charset="0"/>
              </a:rPr>
              <a:t>амжилттай</a:t>
            </a:r>
            <a:r>
              <a:rPr lang="en-US" b="0" dirty="0">
                <a:latin typeface="Arial" pitchFamily="34" charset="0"/>
                <a:cs typeface="Arial" pitchFamily="34" charset="0"/>
              </a:rPr>
              <a:t> </a:t>
            </a:r>
            <a:r>
              <a:rPr lang="en-US" b="0" dirty="0" err="1">
                <a:latin typeface="Arial" pitchFamily="34" charset="0"/>
                <a:cs typeface="Arial" pitchFamily="34" charset="0"/>
              </a:rPr>
              <a:t>хэрэгжүүлэн</a:t>
            </a:r>
            <a:r>
              <a:rPr lang="en-US" b="0" dirty="0">
                <a:latin typeface="Arial" pitchFamily="34" charset="0"/>
                <a:cs typeface="Arial" pitchFamily="34" charset="0"/>
              </a:rPr>
              <a:t>, </a:t>
            </a:r>
            <a:r>
              <a:rPr lang="en-US" b="0" dirty="0" err="1">
                <a:latin typeface="Arial" pitchFamily="34" charset="0"/>
                <a:cs typeface="Arial" pitchFamily="34" charset="0"/>
              </a:rPr>
              <a:t>иргэд</a:t>
            </a:r>
            <a:r>
              <a:rPr lang="en-US" b="0" dirty="0">
                <a:latin typeface="Arial" pitchFamily="34" charset="0"/>
                <a:cs typeface="Arial" pitchFamily="34" charset="0"/>
              </a:rPr>
              <a:t> </a:t>
            </a:r>
            <a:r>
              <a:rPr lang="en-US" b="0" dirty="0" err="1">
                <a:latin typeface="Arial" pitchFamily="34" charset="0"/>
                <a:cs typeface="Arial" pitchFamily="34" charset="0"/>
              </a:rPr>
              <a:t>оршин</a:t>
            </a:r>
            <a:r>
              <a:rPr lang="en-US" b="0" dirty="0">
                <a:latin typeface="Arial" pitchFamily="34" charset="0"/>
                <a:cs typeface="Arial" pitchFamily="34" charset="0"/>
              </a:rPr>
              <a:t> </a:t>
            </a:r>
            <a:r>
              <a:rPr lang="en-US" b="0" dirty="0" err="1">
                <a:latin typeface="Arial" pitchFamily="34" charset="0"/>
                <a:cs typeface="Arial" pitchFamily="34" charset="0"/>
              </a:rPr>
              <a:t>суугаа</a:t>
            </a:r>
            <a:r>
              <a:rPr lang="en-US" b="0" dirty="0">
                <a:latin typeface="Arial" pitchFamily="34" charset="0"/>
                <a:cs typeface="Arial" pitchFamily="34" charset="0"/>
              </a:rPr>
              <a:t> </a:t>
            </a:r>
            <a:r>
              <a:rPr lang="en-US" b="0" dirty="0" err="1">
                <a:latin typeface="Arial" pitchFamily="34" charset="0"/>
                <a:cs typeface="Arial" pitchFamily="34" charset="0"/>
              </a:rPr>
              <a:t>хашаа</a:t>
            </a:r>
            <a:r>
              <a:rPr lang="en-US" b="0" dirty="0">
                <a:latin typeface="Arial" pitchFamily="34" charset="0"/>
                <a:cs typeface="Arial" pitchFamily="34" charset="0"/>
              </a:rPr>
              <a:t>, </a:t>
            </a:r>
            <a:r>
              <a:rPr lang="en-US" b="0" dirty="0" err="1">
                <a:latin typeface="Arial" pitchFamily="34" charset="0"/>
                <a:cs typeface="Arial" pitchFamily="34" charset="0"/>
              </a:rPr>
              <a:t>гудамж</a:t>
            </a:r>
            <a:r>
              <a:rPr lang="en-US" b="0" dirty="0">
                <a:latin typeface="Arial" pitchFamily="34" charset="0"/>
                <a:cs typeface="Arial" pitchFamily="34" charset="0"/>
              </a:rPr>
              <a:t> </a:t>
            </a:r>
            <a:r>
              <a:rPr lang="en-US" b="0" dirty="0" err="1">
                <a:latin typeface="Arial" pitchFamily="34" charset="0"/>
                <a:cs typeface="Arial" pitchFamily="34" charset="0"/>
              </a:rPr>
              <a:t>талбай</a:t>
            </a:r>
            <a:r>
              <a:rPr lang="en-US" b="0" dirty="0">
                <a:latin typeface="Arial" pitchFamily="34" charset="0"/>
                <a:cs typeface="Arial" pitchFamily="34" charset="0"/>
              </a:rPr>
              <a:t>, </a:t>
            </a:r>
            <a:r>
              <a:rPr lang="en-US" b="0" dirty="0" err="1">
                <a:latin typeface="Arial" pitchFamily="34" charset="0"/>
                <a:cs typeface="Arial" pitchFamily="34" charset="0"/>
              </a:rPr>
              <a:t>орчноо</a:t>
            </a:r>
            <a:r>
              <a:rPr lang="en-US" b="0" dirty="0">
                <a:latin typeface="Arial" pitchFamily="34" charset="0"/>
                <a:cs typeface="Arial" pitchFamily="34" charset="0"/>
              </a:rPr>
              <a:t> </a:t>
            </a:r>
            <a:r>
              <a:rPr lang="en-US" b="0" dirty="0" err="1">
                <a:latin typeface="Arial" pitchFamily="34" charset="0"/>
                <a:cs typeface="Arial" pitchFamily="34" charset="0"/>
              </a:rPr>
              <a:t>өөрсдөө</a:t>
            </a:r>
            <a:r>
              <a:rPr lang="en-US" b="0" dirty="0">
                <a:latin typeface="Arial" pitchFamily="34" charset="0"/>
                <a:cs typeface="Arial" pitchFamily="34" charset="0"/>
              </a:rPr>
              <a:t> </a:t>
            </a:r>
            <a:r>
              <a:rPr lang="en-US" b="0" dirty="0" err="1">
                <a:latin typeface="Arial" pitchFamily="34" charset="0"/>
                <a:cs typeface="Arial" pitchFamily="34" charset="0"/>
              </a:rPr>
              <a:t>тохижуулж</a:t>
            </a:r>
            <a:r>
              <a:rPr lang="en-US" b="0" dirty="0">
                <a:latin typeface="Arial" pitchFamily="34" charset="0"/>
                <a:cs typeface="Arial" pitchFamily="34" charset="0"/>
              </a:rPr>
              <a:t>, </a:t>
            </a:r>
            <a:r>
              <a:rPr lang="en-US" b="0" dirty="0" err="1">
                <a:latin typeface="Arial" pitchFamily="34" charset="0"/>
                <a:cs typeface="Arial" pitchFamily="34" charset="0"/>
              </a:rPr>
              <a:t>гэрэл</a:t>
            </a:r>
            <a:r>
              <a:rPr lang="en-US" b="0" dirty="0">
                <a:latin typeface="Arial" pitchFamily="34" charset="0"/>
                <a:cs typeface="Arial" pitchFamily="34" charset="0"/>
              </a:rPr>
              <a:t> </a:t>
            </a:r>
            <a:r>
              <a:rPr lang="en-US" b="0" dirty="0" err="1">
                <a:latin typeface="Arial" pitchFamily="34" charset="0"/>
                <a:cs typeface="Arial" pitchFamily="34" charset="0"/>
              </a:rPr>
              <a:t>гэгээтэй</a:t>
            </a:r>
            <a:r>
              <a:rPr lang="en-US" b="0" dirty="0">
                <a:latin typeface="Arial" pitchFamily="34" charset="0"/>
                <a:cs typeface="Arial" pitchFamily="34" charset="0"/>
              </a:rPr>
              <a:t>, </a:t>
            </a:r>
            <a:r>
              <a:rPr lang="en-US" b="0" dirty="0" err="1">
                <a:latin typeface="Arial" pitchFamily="34" charset="0"/>
                <a:cs typeface="Arial" pitchFamily="34" charset="0"/>
              </a:rPr>
              <a:t>ногоон</a:t>
            </a:r>
            <a:r>
              <a:rPr lang="en-US" b="0" dirty="0">
                <a:latin typeface="Arial" pitchFamily="34" charset="0"/>
                <a:cs typeface="Arial" pitchFamily="34" charset="0"/>
              </a:rPr>
              <a:t> </a:t>
            </a:r>
            <a:r>
              <a:rPr lang="en-US" b="0" dirty="0" err="1">
                <a:latin typeface="Arial" pitchFamily="34" charset="0"/>
                <a:cs typeface="Arial" pitchFamily="34" charset="0"/>
              </a:rPr>
              <a:t>байгууламжтай</a:t>
            </a:r>
            <a:r>
              <a:rPr lang="en-US" b="0" dirty="0">
                <a:latin typeface="Arial" pitchFamily="34" charset="0"/>
                <a:cs typeface="Arial" pitchFamily="34" charset="0"/>
              </a:rPr>
              <a:t> </a:t>
            </a:r>
            <a:r>
              <a:rPr lang="en-US" b="0" dirty="0" err="1">
                <a:latin typeface="Arial" pitchFamily="34" charset="0"/>
                <a:cs typeface="Arial" pitchFamily="34" charset="0"/>
              </a:rPr>
              <a:t>илүү</a:t>
            </a:r>
            <a:r>
              <a:rPr lang="en-US" b="0" dirty="0">
                <a:latin typeface="Arial" pitchFamily="34" charset="0"/>
                <a:cs typeface="Arial" pitchFamily="34" charset="0"/>
              </a:rPr>
              <a:t> </a:t>
            </a:r>
            <a:r>
              <a:rPr lang="en-US" b="0" dirty="0" err="1">
                <a:latin typeface="Arial" pitchFamily="34" charset="0"/>
                <a:cs typeface="Arial" pitchFamily="34" charset="0"/>
              </a:rPr>
              <a:t>тохилог</a:t>
            </a:r>
            <a:r>
              <a:rPr lang="en-US" b="0" dirty="0">
                <a:latin typeface="Arial" pitchFamily="34" charset="0"/>
                <a:cs typeface="Arial" pitchFamily="34" charset="0"/>
              </a:rPr>
              <a:t> </a:t>
            </a:r>
            <a:r>
              <a:rPr lang="en-US" b="0" dirty="0" err="1">
                <a:latin typeface="Arial" pitchFamily="34" charset="0"/>
                <a:cs typeface="Arial" pitchFamily="34" charset="0"/>
              </a:rPr>
              <a:t>орчинд</a:t>
            </a:r>
            <a:r>
              <a:rPr lang="en-US" b="0" dirty="0">
                <a:latin typeface="Arial" pitchFamily="34" charset="0"/>
                <a:cs typeface="Arial" pitchFamily="34" charset="0"/>
              </a:rPr>
              <a:t> </a:t>
            </a:r>
            <a:r>
              <a:rPr lang="en-US" b="0" dirty="0" err="1">
                <a:latin typeface="Arial" pitchFamily="34" charset="0"/>
                <a:cs typeface="Arial" pitchFamily="34" charset="0"/>
              </a:rPr>
              <a:t>амьдрах</a:t>
            </a:r>
            <a:r>
              <a:rPr lang="en-US" b="0" dirty="0">
                <a:latin typeface="Arial" pitchFamily="34" charset="0"/>
                <a:cs typeface="Arial" pitchFamily="34" charset="0"/>
              </a:rPr>
              <a:t> </a:t>
            </a:r>
            <a:r>
              <a:rPr lang="en-US" b="0" dirty="0" err="1">
                <a:latin typeface="Arial" pitchFamily="34" charset="0"/>
                <a:cs typeface="Arial" pitchFamily="34" charset="0"/>
              </a:rPr>
              <a:t>боломжийг</a:t>
            </a:r>
            <a:r>
              <a:rPr lang="en-US" b="0" dirty="0">
                <a:latin typeface="Arial" pitchFamily="34" charset="0"/>
                <a:cs typeface="Arial" pitchFamily="34" charset="0"/>
              </a:rPr>
              <a:t> </a:t>
            </a:r>
            <a:r>
              <a:rPr lang="en-US" b="0" dirty="0" err="1">
                <a:latin typeface="Arial" pitchFamily="34" charset="0"/>
                <a:cs typeface="Arial" pitchFamily="34" charset="0"/>
              </a:rPr>
              <a:t>үлгэрлэн</a:t>
            </a:r>
            <a:r>
              <a:rPr lang="en-US" b="0" dirty="0">
                <a:latin typeface="Arial" pitchFamily="34" charset="0"/>
                <a:cs typeface="Arial" pitchFamily="34" charset="0"/>
              </a:rPr>
              <a:t> </a:t>
            </a:r>
            <a:r>
              <a:rPr lang="en-US" b="0" dirty="0" err="1">
                <a:latin typeface="Arial" pitchFamily="34" charset="0"/>
                <a:cs typeface="Arial" pitchFamily="34" charset="0"/>
              </a:rPr>
              <a:t>харуулж</a:t>
            </a:r>
            <a:r>
              <a:rPr lang="en-US" b="0" dirty="0">
                <a:latin typeface="Arial" pitchFamily="34" charset="0"/>
                <a:cs typeface="Arial" pitchFamily="34" charset="0"/>
              </a:rPr>
              <a:t> </a:t>
            </a:r>
            <a:r>
              <a:rPr lang="en-US" b="0" dirty="0" err="1">
                <a:latin typeface="Arial" pitchFamily="34" charset="0"/>
                <a:cs typeface="Arial" pitchFamily="34" charset="0"/>
              </a:rPr>
              <a:t>байгаа</a:t>
            </a:r>
            <a:r>
              <a:rPr lang="en-US" b="0" dirty="0">
                <a:latin typeface="Arial" pitchFamily="34" charset="0"/>
                <a:cs typeface="Arial" pitchFamily="34" charset="0"/>
              </a:rPr>
              <a:t> </a:t>
            </a:r>
            <a:r>
              <a:rPr lang="en-US" b="0" dirty="0" err="1">
                <a:latin typeface="Arial" pitchFamily="34" charset="0"/>
                <a:cs typeface="Arial" pitchFamily="34" charset="0"/>
              </a:rPr>
              <a:t>бөгөөд</a:t>
            </a:r>
            <a:r>
              <a:rPr lang="en-US" b="0" dirty="0">
                <a:latin typeface="Arial" pitchFamily="34" charset="0"/>
                <a:cs typeface="Arial" pitchFamily="34" charset="0"/>
              </a:rPr>
              <a:t> </a:t>
            </a:r>
            <a:r>
              <a:rPr lang="en-US" b="0" dirty="0" err="1">
                <a:latin typeface="Arial" pitchFamily="34" charset="0"/>
                <a:cs typeface="Arial" pitchFamily="34" charset="0"/>
              </a:rPr>
              <a:t>Дархан</a:t>
            </a:r>
            <a:r>
              <a:rPr lang="en-US" b="0" dirty="0">
                <a:latin typeface="Arial" pitchFamily="34" charset="0"/>
                <a:cs typeface="Arial" pitchFamily="34" charset="0"/>
              </a:rPr>
              <a:t> </a:t>
            </a:r>
            <a:r>
              <a:rPr lang="en-US" b="0" dirty="0" err="1">
                <a:latin typeface="Arial" pitchFamily="34" charset="0"/>
                <a:cs typeface="Arial" pitchFamily="34" charset="0"/>
              </a:rPr>
              <a:t>сумын</a:t>
            </a:r>
            <a:r>
              <a:rPr lang="en-US" b="0" dirty="0">
                <a:latin typeface="Arial" pitchFamily="34" charset="0"/>
                <a:cs typeface="Arial" pitchFamily="34" charset="0"/>
              </a:rPr>
              <a:t> ИТХ-</a:t>
            </a:r>
            <a:r>
              <a:rPr lang="en-US" b="0" dirty="0" err="1">
                <a:latin typeface="Arial" pitchFamily="34" charset="0"/>
                <a:cs typeface="Arial" pitchFamily="34" charset="0"/>
              </a:rPr>
              <a:t>ын</a:t>
            </a:r>
            <a:r>
              <a:rPr lang="en-US" b="0" dirty="0">
                <a:latin typeface="Arial" pitchFamily="34" charset="0"/>
                <a:cs typeface="Arial" pitchFamily="34" charset="0"/>
              </a:rPr>
              <a:t> </a:t>
            </a:r>
            <a:r>
              <a:rPr lang="en-US" b="0" dirty="0" err="1">
                <a:latin typeface="Arial" pitchFamily="34" charset="0"/>
                <a:cs typeface="Arial" pitchFamily="34" charset="0"/>
              </a:rPr>
              <a:t>зүгээс</a:t>
            </a:r>
            <a:r>
              <a:rPr lang="en-US" b="0" dirty="0">
                <a:latin typeface="Arial" pitchFamily="34" charset="0"/>
                <a:cs typeface="Arial" pitchFamily="34" charset="0"/>
              </a:rPr>
              <a:t> </a:t>
            </a:r>
            <a:r>
              <a:rPr lang="en-US" b="0" dirty="0" err="1">
                <a:latin typeface="Arial" pitchFamily="34" charset="0"/>
                <a:cs typeface="Arial" pitchFamily="34" charset="0"/>
              </a:rPr>
              <a:t>байнга</a:t>
            </a:r>
            <a:r>
              <a:rPr lang="en-US" b="0" dirty="0">
                <a:latin typeface="Arial" pitchFamily="34" charset="0"/>
                <a:cs typeface="Arial" pitchFamily="34" charset="0"/>
              </a:rPr>
              <a:t> </a:t>
            </a:r>
            <a:r>
              <a:rPr lang="en-US" b="0" dirty="0" err="1">
                <a:latin typeface="Arial" pitchFamily="34" charset="0"/>
                <a:cs typeface="Arial" pitchFamily="34" charset="0"/>
              </a:rPr>
              <a:t>дэмжин</a:t>
            </a:r>
            <a:r>
              <a:rPr lang="en-US" b="0" dirty="0">
                <a:latin typeface="Arial" pitchFamily="34" charset="0"/>
                <a:cs typeface="Arial" pitchFamily="34" charset="0"/>
              </a:rPr>
              <a:t> </a:t>
            </a:r>
            <a:r>
              <a:rPr lang="en-US" b="0" dirty="0" err="1">
                <a:latin typeface="Arial" pitchFamily="34" charset="0"/>
                <a:cs typeface="Arial" pitchFamily="34" charset="0"/>
              </a:rPr>
              <a:t>ажиллаж</a:t>
            </a:r>
            <a:r>
              <a:rPr lang="en-US" b="0" dirty="0">
                <a:latin typeface="Arial" pitchFamily="34" charset="0"/>
                <a:cs typeface="Arial" pitchFamily="34" charset="0"/>
              </a:rPr>
              <a:t> </a:t>
            </a:r>
            <a:r>
              <a:rPr lang="en-US" b="0" dirty="0" err="1" smtClean="0">
                <a:latin typeface="Arial" pitchFamily="34" charset="0"/>
                <a:cs typeface="Arial" pitchFamily="34" charset="0"/>
              </a:rPr>
              <a:t>байна</a:t>
            </a:r>
            <a:endParaRPr lang="en-US" b="0" dirty="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4038600"/>
            <a:ext cx="4040188" cy="2692801"/>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343400" y="4038600"/>
            <a:ext cx="4041775" cy="2693858"/>
          </a:xfrm>
        </p:spPr>
      </p:pic>
    </p:spTree>
    <p:extLst>
      <p:ext uri="{BB962C8B-B14F-4D97-AF65-F5344CB8AC3E}">
        <p14:creationId xmlns:p14="http://schemas.microsoft.com/office/powerpoint/2010/main" val="64485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95400"/>
            <a:ext cx="7848600" cy="2286000"/>
          </a:xfrm>
        </p:spPr>
        <p:txBody>
          <a:bodyPr>
            <a:normAutofit/>
          </a:bodyPr>
          <a:lstStyle/>
          <a:p>
            <a:pPr lvl="0" algn="just"/>
            <a:r>
              <a:rPr lang="mn-MN" b="0" dirty="0" smtClean="0">
                <a:latin typeface="Arial" pitchFamily="34" charset="0"/>
                <a:cs typeface="Arial" pitchFamily="34" charset="0"/>
              </a:rPr>
              <a:t>Дархан сумын 2019 оны тухайн жилийн газар зохион байгуулалтын төлөвлөгөөнд  төсөвт байгууллагын зайлшгүй хэрэгцээнд 57.5 га, дуудлага худалдаагаар худалдах </a:t>
            </a:r>
            <a:r>
              <a:rPr lang="en-US" b="0" dirty="0" smtClean="0">
                <a:latin typeface="Arial" pitchFamily="34" charset="0"/>
                <a:cs typeface="Arial" pitchFamily="34" charset="0"/>
              </a:rPr>
              <a:t>1</a:t>
            </a:r>
            <a:r>
              <a:rPr lang="mn-MN" b="0" dirty="0" smtClean="0">
                <a:latin typeface="Arial" pitchFamily="34" charset="0"/>
                <a:cs typeface="Arial" pitchFamily="34" charset="0"/>
              </a:rPr>
              <a:t>.7 га, төсөл сонгон шалгаруулалтаар 57.4 га, гэр бүлийн хэрэгцээний зориулалтаар</a:t>
            </a:r>
            <a:endParaRPr lang="en-US" b="0" dirty="0">
              <a:latin typeface="Arial" pitchFamily="34" charset="0"/>
              <a:cs typeface="Arial" pitchFamily="34" charset="0"/>
            </a:endParaRPr>
          </a:p>
        </p:txBody>
      </p:sp>
      <p:pic>
        <p:nvPicPr>
          <p:cNvPr id="7" name="Content Placeholder 6" descr="http://darkhan.darkhan-uul.khural.mn/medias/3dadf6ca-d59c-4301-b1d5-b4a6eb963287.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038600"/>
            <a:ext cx="4040188" cy="2693458"/>
          </a:xfrm>
          <a:prstGeom prst="rect">
            <a:avLst/>
          </a:prstGeom>
          <a:noFill/>
          <a:ln>
            <a:noFill/>
          </a:ln>
        </p:spPr>
      </p:pic>
      <p:pic>
        <p:nvPicPr>
          <p:cNvPr id="8" name="Content Placeholder 7" descr="http://darkhan.darkhan-uul.khural.mn/medias/afdf4211-b242-4b01-9849-f143ae82cbd5.jpg"/>
          <p:cNvPicPr>
            <a:picLocks noGrp="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4038600"/>
            <a:ext cx="4041775" cy="2694516"/>
          </a:xfrm>
          <a:prstGeom prst="rect">
            <a:avLst/>
          </a:prstGeom>
          <a:noFill/>
          <a:ln>
            <a:noFill/>
          </a:ln>
        </p:spPr>
      </p:pic>
    </p:spTree>
    <p:extLst>
      <p:ext uri="{BB962C8B-B14F-4D97-AF65-F5344CB8AC3E}">
        <p14:creationId xmlns:p14="http://schemas.microsoft.com/office/powerpoint/2010/main" val="9126741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81000" y="2743200"/>
            <a:ext cx="8229600" cy="1143000"/>
          </a:xfrm>
        </p:spPr>
        <p:txBody>
          <a:bodyPr/>
          <a:lstStyle/>
          <a:p>
            <a:r>
              <a:rPr lang="mn-MN" altLang="en-US" dirty="0" smtClean="0">
                <a:solidFill>
                  <a:srgbClr val="0070C0"/>
                </a:solidFill>
                <a:latin typeface="Arial" charset="0"/>
                <a:cs typeface="Arial" charset="0"/>
              </a:rPr>
              <a:t>МЭДЭЭ, МЭДЭЭЛЭЛ</a:t>
            </a:r>
            <a:endParaRPr lang="en-US" altLang="en-US" dirty="0" smtClean="0">
              <a:solidFill>
                <a:srgbClr val="0070C0"/>
              </a:solidFill>
              <a:latin typeface="Arial" charset="0"/>
              <a:cs typeface="Arial" charset="0"/>
            </a:endParaRPr>
          </a:p>
        </p:txBody>
      </p:sp>
    </p:spTree>
    <p:extLst>
      <p:ext uri="{BB962C8B-B14F-4D97-AF65-F5344CB8AC3E}">
        <p14:creationId xmlns:p14="http://schemas.microsoft.com/office/powerpoint/2010/main" val="29671331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3"/>
          <p:cNvSpPr>
            <a:spLocks noGrp="1"/>
          </p:cNvSpPr>
          <p:nvPr>
            <p:ph sz="half" idx="2"/>
          </p:nvPr>
        </p:nvSpPr>
        <p:spPr>
          <a:xfrm>
            <a:off x="276173" y="1084997"/>
            <a:ext cx="7960522" cy="2667000"/>
          </a:xfrm>
        </p:spPr>
        <p:txBody>
          <a:bodyPr>
            <a:normAutofit/>
          </a:bodyPr>
          <a:lstStyle/>
          <a:p>
            <a:pPr marL="0" indent="0" algn="just">
              <a:buNone/>
            </a:pPr>
            <a:r>
              <a:rPr lang="mn-MN" altLang="en-US" sz="1800" dirty="0" smtClean="0">
                <a:latin typeface="Arial" charset="0"/>
                <a:cs typeface="Times New Roman" pitchFamily="18" charset="0"/>
              </a:rPr>
              <a:t>	</a:t>
            </a:r>
            <a:r>
              <a:rPr lang="mn-MN" sz="2200" dirty="0">
                <a:latin typeface="Arial" pitchFamily="34" charset="0"/>
                <a:cs typeface="Arial" pitchFamily="34" charset="0"/>
              </a:rPr>
              <a:t>Иргэдэд мэдээллийг тэгш, хүртээмжтэй, ил тод нээлттэй хүргэх зорилгоор Дархан сумын ИТХ-ын хуралдаан, Тэргүүлэгчдийн хурал, </a:t>
            </a:r>
            <a:r>
              <a:rPr lang="mn-MN" sz="2200" dirty="0" smtClean="0">
                <a:latin typeface="Arial" pitchFamily="34" charset="0"/>
                <a:cs typeface="Arial" pitchFamily="34" charset="0"/>
              </a:rPr>
              <a:t>түүнээс </a:t>
            </a:r>
            <a:r>
              <a:rPr lang="mn-MN" sz="2200" dirty="0">
                <a:latin typeface="Arial" pitchFamily="34" charset="0"/>
                <a:cs typeface="Arial" pitchFamily="34" charset="0"/>
              </a:rPr>
              <a:t>гарсан шийдвэр, Иргэний танхимын үйл ажиллагааны хэлэлцүүлгийн тухай болон тус суманд болж байгаа өдөр тутмын үйл явдал, хурал зөвлөгөөн, сургалт зэргийг цаг тухай бүрт нь нийтэд хүргэж </a:t>
            </a:r>
            <a:r>
              <a:rPr lang="mn-MN" sz="2200" dirty="0" smtClean="0">
                <a:latin typeface="Arial" pitchFamily="34" charset="0"/>
                <a:cs typeface="Arial" pitchFamily="34" charset="0"/>
              </a:rPr>
              <a:t>ажиллалаа.</a:t>
            </a:r>
            <a:endParaRPr lang="en-US" sz="2200" dirty="0">
              <a:latin typeface="Arial" pitchFamily="34" charset="0"/>
              <a:cs typeface="Arial" pitchFamily="34" charset="0"/>
            </a:endParaRPr>
          </a:p>
        </p:txBody>
      </p:sp>
      <p:pic>
        <p:nvPicPr>
          <p:cNvPr id="63491"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09600" y="3733800"/>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16740"/>
            <a:ext cx="3598072"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7772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3"/>
          <p:cNvSpPr>
            <a:spLocks noGrp="1"/>
          </p:cNvSpPr>
          <p:nvPr>
            <p:ph sz="half" idx="2"/>
          </p:nvPr>
        </p:nvSpPr>
        <p:spPr>
          <a:xfrm>
            <a:off x="362511" y="1143000"/>
            <a:ext cx="4495800" cy="2286000"/>
          </a:xfrm>
        </p:spPr>
        <p:txBody>
          <a:bodyPr>
            <a:normAutofit fontScale="92500" lnSpcReduction="10000"/>
          </a:bodyPr>
          <a:lstStyle/>
          <a:p>
            <a:pPr marL="0" indent="0" algn="just">
              <a:buNone/>
            </a:pPr>
            <a:r>
              <a:rPr lang="mn-MN" sz="2000" dirty="0" smtClean="0">
                <a:latin typeface="Arial" panose="020B0604020202020204" pitchFamily="34" charset="0"/>
                <a:cs typeface="Arial" panose="020B0604020202020204" pitchFamily="34" charset="0"/>
              </a:rPr>
              <a:t>	Монгол </a:t>
            </a:r>
            <a:r>
              <a:rPr lang="mn-MN" sz="2000" dirty="0">
                <a:latin typeface="Arial" panose="020B0604020202020204" pitchFamily="34" charset="0"/>
                <a:cs typeface="Arial" panose="020B0604020202020204" pitchFamily="34" charset="0"/>
              </a:rPr>
              <a:t>Улсын 21 аймгийн ИТХ-ын Нэгдсэн цахим хуудас </a:t>
            </a:r>
            <a:r>
              <a:rPr lang="mn-MN" sz="2000" dirty="0" smtClean="0">
                <a:latin typeface="Arial" panose="020B0604020202020204" pitchFamily="34" charset="0"/>
                <a:cs typeface="Arial" panose="020B0604020202020204" pitchFamily="34" charset="0"/>
              </a:rPr>
              <a:t>www.Kh</a:t>
            </a:r>
            <a:r>
              <a:rPr lang="en-US" sz="2000" dirty="0">
                <a:latin typeface="Arial" panose="020B0604020202020204" pitchFamily="34" charset="0"/>
                <a:cs typeface="Arial" panose="020B0604020202020204" pitchFamily="34" charset="0"/>
              </a:rPr>
              <a:t>u</a:t>
            </a:r>
            <a:r>
              <a:rPr lang="mn-MN" sz="2000" dirty="0" smtClean="0">
                <a:latin typeface="Arial" panose="020B0604020202020204" pitchFamily="34" charset="0"/>
                <a:cs typeface="Arial" panose="020B0604020202020204" pitchFamily="34" charset="0"/>
              </a:rPr>
              <a:t>ral.mn </a:t>
            </a:r>
            <a:r>
              <a:rPr lang="mn-MN" sz="2000" dirty="0">
                <a:latin typeface="Arial" panose="020B0604020202020204" pitchFamily="34" charset="0"/>
                <a:cs typeface="Arial" panose="020B0604020202020204" pitchFamily="34" charset="0"/>
              </a:rPr>
              <a:t>болон Дархан сумын ИТХ-ын албан ёсны сайт </a:t>
            </a:r>
            <a:r>
              <a:rPr lang="mn-MN" sz="2000" dirty="0" smtClean="0">
                <a:latin typeface="Arial" panose="020B0604020202020204" pitchFamily="34" charset="0"/>
                <a:cs typeface="Arial" panose="020B0604020202020204" pitchFamily="34" charset="0"/>
                <a:hlinkClick r:id="rId2"/>
              </a:rPr>
              <a:t>www.darkhan.darkhan-uul.khural.mn-д</a:t>
            </a:r>
            <a:r>
              <a:rPr lang="mn-MN"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2</a:t>
            </a:r>
            <a:r>
              <a:rPr lang="mn-MN" sz="2000" dirty="0" smtClean="0">
                <a:latin typeface="Arial" panose="020B0604020202020204" pitchFamily="34" charset="0"/>
                <a:cs typeface="Arial" panose="020B0604020202020204" pitchFamily="34" charset="0"/>
              </a:rPr>
              <a:t>50 гаруй мэдээ</a:t>
            </a:r>
            <a:r>
              <a:rPr lang="mn-MN" sz="2000" dirty="0">
                <a:latin typeface="Arial" panose="020B0604020202020204" pitchFamily="34" charset="0"/>
                <a:cs typeface="Arial" panose="020B0604020202020204" pitchFamily="34" charset="0"/>
              </a:rPr>
              <a:t>, мэдээлэл хийж цахим хуудсанд байршуулсан болно</a:t>
            </a:r>
            <a:r>
              <a:rPr lang="mn-MN" sz="2000" dirty="0" smtClean="0">
                <a:latin typeface="Arial" panose="020B0604020202020204" pitchFamily="34" charset="0"/>
                <a:cs typeface="Arial" panose="020B0604020202020204" pitchFamily="34" charset="0"/>
              </a:rPr>
              <a:t>.</a:t>
            </a:r>
            <a:endParaRPr lang="mn-MN" altLang="en-US" sz="4000" dirty="0" smtClean="0">
              <a:latin typeface="Arial" charset="0"/>
              <a:ea typeface="Calibri" pitchFamily="34" charset="0"/>
              <a:cs typeface="Arial" charset="0"/>
            </a:endParaRPr>
          </a:p>
          <a:p>
            <a:pPr marL="0" indent="0" algn="just">
              <a:spcBef>
                <a:spcPct val="0"/>
              </a:spcBef>
              <a:buNone/>
            </a:pPr>
            <a:r>
              <a:rPr lang="mn-MN" altLang="en-US" sz="2000" dirty="0" smtClean="0">
                <a:solidFill>
                  <a:srgbClr val="000000"/>
                </a:solidFill>
                <a:latin typeface="Arial" charset="0"/>
                <a:ea typeface="Calibri" pitchFamily="34" charset="0"/>
                <a:cs typeface="Arial" charset="0"/>
              </a:rPr>
              <a:t>	</a:t>
            </a:r>
            <a:endParaRPr lang="en-US" altLang="en-US" sz="2000" dirty="0" smtClean="0">
              <a:latin typeface="Arial" charset="0"/>
              <a:ea typeface="Calibri" pitchFamily="34" charset="0"/>
              <a:cs typeface="Arial" charset="0"/>
            </a:endParaRPr>
          </a:p>
        </p:txBody>
      </p:sp>
      <p:pic>
        <p:nvPicPr>
          <p:cNvPr id="645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1" y="1483057"/>
            <a:ext cx="2965952"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76600"/>
            <a:ext cx="4305182" cy="309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6586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79766" y="1084997"/>
            <a:ext cx="7924800" cy="1524000"/>
          </a:xfrm>
        </p:spPr>
        <p:txBody>
          <a:bodyPr/>
          <a:lstStyle/>
          <a:p>
            <a:pPr marL="0" indent="0" algn="just">
              <a:spcBef>
                <a:spcPts val="0"/>
              </a:spcBef>
              <a:spcAft>
                <a:spcPts val="0"/>
              </a:spcAft>
              <a:buFont typeface="Arial" charset="0"/>
              <a:buNone/>
              <a:defRPr/>
            </a:pPr>
            <a:r>
              <a:rPr lang="mn-MN" dirty="0" smtClean="0">
                <a:latin typeface="Arial"/>
                <a:ea typeface="Calibri"/>
                <a:cs typeface="Arial"/>
              </a:rPr>
              <a:t>	 </a:t>
            </a:r>
            <a:r>
              <a:rPr lang="mn-MN" sz="2000" dirty="0" smtClean="0">
                <a:latin typeface="Arial"/>
                <a:ea typeface="Calibri"/>
                <a:cs typeface="Arial"/>
              </a:rPr>
              <a:t>Дархан </a:t>
            </a:r>
            <a:r>
              <a:rPr lang="mn-MN" sz="2000" dirty="0">
                <a:latin typeface="Arial"/>
                <a:ea typeface="Calibri"/>
                <a:cs typeface="Arial"/>
              </a:rPr>
              <a:t>сумын ИТХ-ын албан ёсны нүүр хуудас болох </a:t>
            </a:r>
            <a:r>
              <a:rPr lang="mn-MN" sz="2000" dirty="0" smtClean="0">
                <a:latin typeface="Arial"/>
                <a:ea typeface="Calibri"/>
                <a:cs typeface="Arial"/>
                <a:hlinkClick r:id="rId2"/>
              </a:rPr>
              <a:t>darkhansum_ith</a:t>
            </a:r>
            <a:r>
              <a:rPr lang="en-US" sz="2000" dirty="0" smtClean="0">
                <a:latin typeface="Arial"/>
                <a:ea typeface="Calibri"/>
                <a:cs typeface="Arial"/>
                <a:hlinkClick r:id="rId2"/>
              </a:rPr>
              <a:t>@facebook.com</a:t>
            </a:r>
            <a:r>
              <a:rPr lang="mn-MN" sz="2000" dirty="0" smtClean="0">
                <a:latin typeface="Arial"/>
                <a:ea typeface="Calibri"/>
                <a:cs typeface="Arial"/>
              </a:rPr>
              <a:t>, </a:t>
            </a:r>
            <a:r>
              <a:rPr lang="mn-MN" sz="2000" dirty="0" smtClean="0">
                <a:solidFill>
                  <a:srgbClr val="0070C0"/>
                </a:solidFill>
                <a:latin typeface="Arial"/>
                <a:ea typeface="Calibri"/>
                <a:cs typeface="Arial"/>
              </a:rPr>
              <a:t>Дархан</a:t>
            </a:r>
            <a:r>
              <a:rPr lang="en-US" sz="2000" dirty="0" smtClean="0">
                <a:solidFill>
                  <a:srgbClr val="0070C0"/>
                </a:solidFill>
                <a:latin typeface="Arial"/>
                <a:ea typeface="Calibri"/>
                <a:cs typeface="Arial"/>
              </a:rPr>
              <a:t> </a:t>
            </a:r>
            <a:r>
              <a:rPr lang="mn-MN" sz="2000" dirty="0" smtClean="0">
                <a:solidFill>
                  <a:srgbClr val="0070C0"/>
                </a:solidFill>
                <a:latin typeface="Arial"/>
                <a:ea typeface="Calibri"/>
                <a:cs typeface="Arial"/>
              </a:rPr>
              <a:t>сум</a:t>
            </a:r>
            <a:r>
              <a:rPr lang="en-US" sz="2000" dirty="0" smtClean="0">
                <a:solidFill>
                  <a:srgbClr val="0070C0"/>
                </a:solidFill>
                <a:latin typeface="Arial"/>
                <a:ea typeface="Calibri"/>
                <a:cs typeface="Arial"/>
              </a:rPr>
              <a:t> </a:t>
            </a:r>
            <a:r>
              <a:rPr lang="mn-MN" sz="2000" dirty="0" smtClean="0">
                <a:solidFill>
                  <a:srgbClr val="0070C0"/>
                </a:solidFill>
                <a:latin typeface="Arial"/>
                <a:ea typeface="Calibri"/>
                <a:cs typeface="Arial"/>
              </a:rPr>
              <a:t>ИТХ</a:t>
            </a:r>
            <a:r>
              <a:rPr lang="mn-MN" sz="2000" dirty="0">
                <a:solidFill>
                  <a:srgbClr val="0070C0"/>
                </a:solidFill>
                <a:latin typeface="Arial"/>
                <a:ea typeface="Calibri"/>
                <a:cs typeface="Arial"/>
              </a:rPr>
              <a:t> </a:t>
            </a:r>
            <a:r>
              <a:rPr lang="mn-MN" sz="2000" dirty="0" smtClean="0">
                <a:latin typeface="Arial"/>
                <a:ea typeface="Calibri"/>
                <a:cs typeface="Arial"/>
              </a:rPr>
              <a:t>пэйж</a:t>
            </a:r>
            <a:r>
              <a:rPr lang="en-US" sz="2000" dirty="0" smtClean="0">
                <a:latin typeface="Arial"/>
                <a:ea typeface="Calibri"/>
                <a:cs typeface="Arial"/>
              </a:rPr>
              <a:t> </a:t>
            </a:r>
            <a:r>
              <a:rPr lang="mn-MN" sz="2000" dirty="0" smtClean="0">
                <a:latin typeface="Arial"/>
                <a:ea typeface="Calibri"/>
                <a:cs typeface="Arial"/>
              </a:rPr>
              <a:t>хуудсуудад тус бүр  300 гаруй </a:t>
            </a:r>
            <a:r>
              <a:rPr lang="mn-MN" sz="2000" dirty="0">
                <a:latin typeface="Arial"/>
                <a:ea typeface="Calibri"/>
                <a:cs typeface="Arial"/>
              </a:rPr>
              <a:t>мэдээ мэдээллийг нийтэлсэн байна.</a:t>
            </a:r>
            <a:endParaRPr lang="en-US" sz="2000" dirty="0">
              <a:latin typeface="Arial"/>
              <a:ea typeface="Calibri"/>
              <a:cs typeface="Times New Roman"/>
            </a:endParaRPr>
          </a:p>
          <a:p>
            <a:pPr>
              <a:defRPr/>
            </a:pPr>
            <a:endParaRPr lang="en-US" sz="2000" dirty="0"/>
          </a:p>
        </p:txBody>
      </p:sp>
      <p:pic>
        <p:nvPicPr>
          <p:cNvPr id="655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267" y="2590800"/>
            <a:ext cx="2108696"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178934" y="2590800"/>
            <a:ext cx="192646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590800"/>
            <a:ext cx="25955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5946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3"/>
          <p:cNvSpPr>
            <a:spLocks noGrp="1"/>
          </p:cNvSpPr>
          <p:nvPr>
            <p:ph sz="half" idx="2"/>
          </p:nvPr>
        </p:nvSpPr>
        <p:spPr>
          <a:xfrm>
            <a:off x="228600" y="1219200"/>
            <a:ext cx="4038600" cy="2771687"/>
          </a:xfrm>
        </p:spPr>
        <p:txBody>
          <a:bodyPr>
            <a:normAutofit/>
          </a:bodyPr>
          <a:lstStyle/>
          <a:p>
            <a:pPr marL="0" indent="0" algn="just">
              <a:spcBef>
                <a:spcPct val="0"/>
              </a:spcBef>
              <a:buNone/>
            </a:pPr>
            <a:r>
              <a:rPr lang="mn-MN" altLang="en-US" sz="1800" dirty="0" smtClean="0">
                <a:latin typeface="Arial" charset="0"/>
                <a:ea typeface="Calibri" pitchFamily="34" charset="0"/>
                <a:cs typeface="Arial" charset="0"/>
              </a:rPr>
              <a:t>	</a:t>
            </a:r>
            <a:r>
              <a:rPr lang="mn-MN" sz="2000" dirty="0">
                <a:latin typeface="Arial" panose="020B0604020202020204" pitchFamily="34" charset="0"/>
                <a:cs typeface="Arial" panose="020B0604020202020204" pitchFamily="34" charset="0"/>
              </a:rPr>
              <a:t>Орон нутгийн хэвлэл мэдээллийн хэрэгсэл болох “ДИ БИ ЭС”, “ЛХА</a:t>
            </a:r>
            <a:r>
              <a:rPr lang="mn-MN" sz="2000" dirty="0" smtClean="0">
                <a:latin typeface="Arial" panose="020B0604020202020204" pitchFamily="34" charset="0"/>
                <a:cs typeface="Arial" panose="020B0604020202020204" pitchFamily="34" charset="0"/>
              </a:rPr>
              <a:t>”, </a:t>
            </a:r>
            <a:r>
              <a:rPr lang="mn-MN" sz="2000" dirty="0">
                <a:latin typeface="Arial" panose="020B0604020202020204" pitchFamily="34" charset="0"/>
                <a:cs typeface="Arial" panose="020B0604020202020204" pitchFamily="34" charset="0"/>
              </a:rPr>
              <a:t>“НВС-Дархан” “Аа Жи Би”  телевизийн мэдээллийн хөтөлбөрөөр – ИТХ-ын хуралдааны мэдээ мэдээллийг  орон нутгийн иргэдэд хүргэж ажиллав. </a:t>
            </a:r>
            <a:endParaRPr lang="mn-MN" sz="20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990887"/>
            <a:ext cx="3733800" cy="2489200"/>
          </a:xfrm>
          <a:prstGeom prst="rect">
            <a:avLst/>
          </a:prstGeom>
        </p:spPr>
      </p:pic>
      <p:pic>
        <p:nvPicPr>
          <p:cNvPr id="6"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19200"/>
            <a:ext cx="3771900" cy="2514600"/>
          </a:xfrm>
          <a:prstGeom prst="rect">
            <a:avLst/>
          </a:prstGeom>
        </p:spPr>
      </p:pic>
      <p:pic>
        <p:nvPicPr>
          <p:cNvPr id="4" name="Content Placeholder 3"/>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436713" y="3939775"/>
            <a:ext cx="3890073" cy="2591423"/>
          </a:xfrm>
        </p:spPr>
      </p:pic>
    </p:spTree>
    <p:extLst>
      <p:ext uri="{BB962C8B-B14F-4D97-AF65-F5344CB8AC3E}">
        <p14:creationId xmlns:p14="http://schemas.microsoft.com/office/powerpoint/2010/main" val="20393969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404990" y="1295400"/>
            <a:ext cx="460243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fontAlgn="base">
              <a:spcBef>
                <a:spcPct val="0"/>
              </a:spcBef>
              <a:spcAft>
                <a:spcPct val="0"/>
              </a:spcAft>
            </a:pPr>
            <a:r>
              <a:rPr lang="mn-MN" altLang="en-US" dirty="0" smtClean="0">
                <a:solidFill>
                  <a:prstClr val="black"/>
                </a:solidFill>
                <a:cs typeface="Arial" charset="0"/>
              </a:rPr>
              <a:t>	</a:t>
            </a:r>
            <a:r>
              <a:rPr lang="mn-MN" sz="2800" dirty="0"/>
              <a:t> </a:t>
            </a:r>
            <a:r>
              <a:rPr lang="mn-MN" sz="2000" dirty="0">
                <a:latin typeface="Arial" panose="020B0604020202020204" pitchFamily="34" charset="0"/>
                <a:cs typeface="Arial" panose="020B0604020202020204" pitchFamily="34" charset="0"/>
              </a:rPr>
              <a:t>Дархан –Уул аймгийн ИТХ-ын </a:t>
            </a:r>
            <a:r>
              <a:rPr lang="mn-MN" sz="2000" dirty="0" smtClean="0">
                <a:latin typeface="Arial" panose="020B0604020202020204" pitchFamily="34" charset="0"/>
                <a:cs typeface="Arial" panose="020B0604020202020204" pitchFamily="34" charset="0"/>
              </a:rPr>
              <a:t>2018, 2019 </a:t>
            </a:r>
            <a:r>
              <a:rPr lang="mn-MN" sz="2000" dirty="0" smtClean="0">
                <a:latin typeface="Arial" panose="020B0604020202020204" pitchFamily="34" charset="0"/>
                <a:cs typeface="Arial" panose="020B0604020202020204" pitchFamily="34" charset="0"/>
              </a:rPr>
              <a:t>онд хийсэн </a:t>
            </a:r>
            <a:r>
              <a:rPr lang="mn-MN" sz="2000" dirty="0">
                <a:latin typeface="Arial" panose="020B0604020202020204" pitchFamily="34" charset="0"/>
                <a:cs typeface="Arial" panose="020B0604020202020204" pitchFamily="34" charset="0"/>
              </a:rPr>
              <a:t>ажлын тайланд – Дархан сумын ИТХ-ын үйл ажиллагааны талаарх мэдээллийг </a:t>
            </a:r>
            <a:r>
              <a:rPr lang="mn-MN" sz="2000" dirty="0" smtClean="0">
                <a:latin typeface="Arial" panose="020B0604020202020204" pitchFamily="34" charset="0"/>
                <a:cs typeface="Arial" panose="020B0604020202020204" pitchFamily="34" charset="0"/>
              </a:rPr>
              <a:t>нийтлүүлж, </a:t>
            </a:r>
            <a:r>
              <a:rPr lang="mn-MN" sz="2000" dirty="0">
                <a:latin typeface="Arial" panose="020B0604020202020204" pitchFamily="34" charset="0"/>
                <a:cs typeface="Arial" panose="020B0604020202020204" pitchFamily="34" charset="0"/>
              </a:rPr>
              <a:t>сумдад хүргүүллээ</a:t>
            </a:r>
            <a:r>
              <a:rPr lang="mn-MN"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68611"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7200" y="3254829"/>
            <a:ext cx="4245429"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571360"/>
            <a:ext cx="3157087" cy="44702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2057400"/>
            <a:ext cx="2906078" cy="4114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8814" y="2551012"/>
            <a:ext cx="2699386" cy="3822140"/>
          </a:xfrm>
          <a:prstGeom prst="rect">
            <a:avLst/>
          </a:prstGeom>
        </p:spPr>
      </p:pic>
    </p:spTree>
    <p:extLst>
      <p:ext uri="{BB962C8B-B14F-4D97-AF65-F5344CB8AC3E}">
        <p14:creationId xmlns:p14="http://schemas.microsoft.com/office/powerpoint/2010/main" val="160350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371600"/>
            <a:ext cx="8001000" cy="1446550"/>
          </a:xfrm>
          <a:prstGeom prst="rect">
            <a:avLst/>
          </a:prstGeom>
        </p:spPr>
        <p:txBody>
          <a:bodyPr wrap="square">
            <a:spAutoFit/>
          </a:bodyPr>
          <a:lstStyle/>
          <a:p>
            <a:pPr lvl="0" algn="just" fontAlgn="base">
              <a:spcBef>
                <a:spcPct val="0"/>
              </a:spcBef>
              <a:spcAft>
                <a:spcPct val="0"/>
              </a:spcAft>
            </a:pPr>
            <a:r>
              <a:rPr lang="mn-MN" sz="2400" dirty="0"/>
              <a:t> </a:t>
            </a:r>
            <a:r>
              <a:rPr lang="mn-MN" sz="2400" dirty="0" smtClean="0"/>
              <a:t>	</a:t>
            </a:r>
            <a:r>
              <a:rPr lang="mn-MN" sz="2800" dirty="0" smtClean="0">
                <a:latin typeface="Arial" panose="020B0604020202020204" pitchFamily="34" charset="0"/>
                <a:cs typeface="Arial" panose="020B0604020202020204" pitchFamily="34" charset="0"/>
              </a:rPr>
              <a:t> </a:t>
            </a:r>
            <a:r>
              <a:rPr lang="mn-MN" sz="2000" dirty="0" smtClean="0">
                <a:latin typeface="Arial" panose="020B0604020202020204" pitchFamily="34" charset="0"/>
                <a:cs typeface="Arial" panose="020B0604020202020204" pitchFamily="34" charset="0"/>
              </a:rPr>
              <a:t>Дархан сумын ЗДТГ-аас эрхлэн гаргадаг “Бидний Дархан” сэтгүүлд Дархан </a:t>
            </a:r>
            <a:r>
              <a:rPr lang="mn-MN" sz="2000" dirty="0">
                <a:latin typeface="Arial" panose="020B0604020202020204" pitchFamily="34" charset="0"/>
                <a:cs typeface="Arial" panose="020B0604020202020204" pitchFamily="34" charset="0"/>
              </a:rPr>
              <a:t>сумын </a:t>
            </a:r>
            <a:r>
              <a:rPr lang="mn-MN" sz="2000" dirty="0" smtClean="0">
                <a:latin typeface="Arial" panose="020B0604020202020204" pitchFamily="34" charset="0"/>
                <a:cs typeface="Arial" panose="020B0604020202020204" pitchFamily="34" charset="0"/>
              </a:rPr>
              <a:t>ИТХ-аас 2018 онд хийж хэрэгжүүлсэн ажлын талаарх мэдээллийг нийтлүүлж, сумын иргэдэд хүргүүллээ.</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58" y="3038351"/>
            <a:ext cx="2590800" cy="348342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814" y="3031527"/>
            <a:ext cx="4644572" cy="34834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3038351"/>
            <a:ext cx="4648200" cy="3486150"/>
          </a:xfrm>
          <a:prstGeom prst="rect">
            <a:avLst/>
          </a:prstGeom>
        </p:spPr>
      </p:pic>
    </p:spTree>
    <p:extLst>
      <p:ext uri="{BB962C8B-B14F-4D97-AF65-F5344CB8AC3E}">
        <p14:creationId xmlns:p14="http://schemas.microsoft.com/office/powerpoint/2010/main" val="98313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Placeholder 2"/>
          <p:cNvSpPr>
            <a:spLocks noGrp="1"/>
          </p:cNvSpPr>
          <p:nvPr>
            <p:ph type="body" idx="1"/>
          </p:nvPr>
        </p:nvSpPr>
        <p:spPr>
          <a:xfrm>
            <a:off x="381000" y="457200"/>
            <a:ext cx="7772400" cy="1905000"/>
          </a:xfrm>
        </p:spPr>
        <p:txBody>
          <a:bodyPr>
            <a:normAutofit fontScale="77500" lnSpcReduction="20000"/>
          </a:bodyPr>
          <a:lstStyle/>
          <a:p>
            <a:pPr algn="just"/>
            <a:endParaRPr lang="mn-MN" altLang="en-US" dirty="0" smtClean="0">
              <a:latin typeface="Arial" charset="0"/>
              <a:cs typeface="Arial" charset="0"/>
            </a:endParaRPr>
          </a:p>
          <a:p>
            <a:pPr lvl="0" algn="just">
              <a:lnSpc>
                <a:spcPct val="120000"/>
              </a:lnSpc>
            </a:pPr>
            <a:r>
              <a:rPr lang="mn-MN" altLang="en-US" b="0" dirty="0">
                <a:latin typeface="Arial" charset="0"/>
                <a:cs typeface="Arial" charset="0"/>
              </a:rPr>
              <a:t>	</a:t>
            </a:r>
            <a:r>
              <a:rPr lang="mn-MN" sz="2900" b="0" dirty="0">
                <a:latin typeface="Arial" panose="020B0604020202020204" pitchFamily="34" charset="0"/>
                <a:cs typeface="Arial" panose="020B0604020202020204" pitchFamily="34" charset="0"/>
              </a:rPr>
              <a:t> Дархан сумын ЗДТГ-ын мэдээллийн самбарт </a:t>
            </a:r>
            <a:r>
              <a:rPr lang="mn-MN" sz="2900" b="0" dirty="0" smtClean="0">
                <a:latin typeface="Arial" panose="020B0604020202020204" pitchFamily="34" charset="0"/>
                <a:cs typeface="Arial" panose="020B0604020202020204" pitchFamily="34" charset="0"/>
              </a:rPr>
              <a:t>  ИТХ-ын </a:t>
            </a:r>
            <a:r>
              <a:rPr lang="mn-MN" sz="2900" b="0" dirty="0">
                <a:latin typeface="Arial" panose="020B0604020202020204" pitchFamily="34" charset="0"/>
                <a:cs typeface="Arial" panose="020B0604020202020204" pitchFamily="34" charset="0"/>
              </a:rPr>
              <a:t>тогтоол шийдвэр, өдөр тутмын мэдээ мэдээллийг байнга шинэчлэн байрлуулж байна. </a:t>
            </a:r>
            <a:endParaRPr lang="en-US" sz="2900" b="0" dirty="0">
              <a:latin typeface="Arial" panose="020B0604020202020204" pitchFamily="34" charset="0"/>
              <a:cs typeface="Arial" panose="020B0604020202020204" pitchFamily="34" charset="0"/>
            </a:endParaRPr>
          </a:p>
        </p:txBody>
      </p:sp>
      <p:pic>
        <p:nvPicPr>
          <p:cNvPr id="7"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81400" y="2514600"/>
            <a:ext cx="4572000" cy="39624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1000" y="2514600"/>
            <a:ext cx="2963466" cy="3951288"/>
          </a:xfrm>
        </p:spPr>
      </p:pic>
    </p:spTree>
    <p:extLst>
      <p:ext uri="{BB962C8B-B14F-4D97-AF65-F5344CB8AC3E}">
        <p14:creationId xmlns:p14="http://schemas.microsoft.com/office/powerpoint/2010/main" val="16876075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3856" y="3505200"/>
            <a:ext cx="4012965" cy="288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00" y="1371600"/>
            <a:ext cx="2592546"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Rectangle 1"/>
          <p:cNvSpPr>
            <a:spLocks noChangeArrowheads="1"/>
          </p:cNvSpPr>
          <p:nvPr/>
        </p:nvSpPr>
        <p:spPr bwMode="auto">
          <a:xfrm>
            <a:off x="3962400" y="1524000"/>
            <a:ext cx="42672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spcBef>
                <a:spcPct val="0"/>
              </a:spcBef>
              <a:spcAft>
                <a:spcPct val="0"/>
              </a:spcAft>
            </a:pPr>
            <a:r>
              <a:rPr lang="en-US" altLang="en-US" sz="2600" dirty="0" smtClean="0">
                <a:solidFill>
                  <a:srgbClr val="000000"/>
                </a:solidFill>
                <a:latin typeface="Arial" charset="0"/>
                <a:cs typeface="Arial" charset="0"/>
              </a:rPr>
              <a:t>	</a:t>
            </a:r>
            <a:r>
              <a:rPr lang="mn-MN" altLang="en-US" sz="2000" dirty="0" smtClean="0">
                <a:solidFill>
                  <a:srgbClr val="000000"/>
                </a:solidFill>
                <a:latin typeface="Arial" charset="0"/>
                <a:cs typeface="Arial" charset="0"/>
              </a:rPr>
              <a:t>Дархан сумын ИТХ-ын албан ёсны сайт </a:t>
            </a:r>
            <a:r>
              <a:rPr lang="en-US" altLang="en-US" sz="2000" dirty="0" smtClean="0">
                <a:solidFill>
                  <a:srgbClr val="FF0000"/>
                </a:solidFill>
                <a:latin typeface="Arial" charset="0"/>
                <a:cs typeface="Arial" charset="0"/>
                <a:hlinkClick r:id="rId4"/>
              </a:rPr>
              <a:t>www.darkhan.darkhanuul.khural.mn</a:t>
            </a:r>
            <a:r>
              <a:rPr lang="mn-MN" altLang="en-US" sz="2000" dirty="0" smtClean="0">
                <a:solidFill>
                  <a:srgbClr val="FF0000"/>
                </a:solidFill>
                <a:latin typeface="Arial" charset="0"/>
                <a:cs typeface="Arial" charset="0"/>
              </a:rPr>
              <a:t> </a:t>
            </a:r>
            <a:r>
              <a:rPr lang="mn-MN" altLang="en-US" sz="2000" dirty="0" smtClean="0">
                <a:solidFill>
                  <a:srgbClr val="000000"/>
                </a:solidFill>
                <a:latin typeface="Arial" charset="0"/>
                <a:cs typeface="Arial" charset="0"/>
              </a:rPr>
              <a:t>руу</a:t>
            </a:r>
            <a:r>
              <a:rPr lang="mn-MN" altLang="en-US" sz="2000" dirty="0" smtClean="0">
                <a:solidFill>
                  <a:srgbClr val="FF0000"/>
                </a:solidFill>
                <a:latin typeface="Arial" charset="0"/>
                <a:cs typeface="Arial" charset="0"/>
              </a:rPr>
              <a:t> </a:t>
            </a:r>
            <a:r>
              <a:rPr lang="mn-MN" altLang="en-US" sz="2000" dirty="0" smtClean="0">
                <a:solidFill>
                  <a:srgbClr val="000000"/>
                </a:solidFill>
                <a:latin typeface="Arial" charset="0"/>
                <a:cs typeface="Arial" charset="0"/>
              </a:rPr>
              <a:t>хандаж мэдээ, мэдээллийг авах боломжтой.</a:t>
            </a:r>
            <a:endParaRPr lang="en-US" altLang="en-US" sz="2000" dirty="0" smtClean="0">
              <a:solidFill>
                <a:srgbClr val="FF0000"/>
              </a:solidFill>
              <a:latin typeface="Arial" charset="0"/>
              <a:cs typeface="Arial" charset="0"/>
            </a:endParaRPr>
          </a:p>
        </p:txBody>
      </p:sp>
    </p:spTree>
    <p:extLst>
      <p:ext uri="{BB962C8B-B14F-4D97-AF65-F5344CB8AC3E}">
        <p14:creationId xmlns:p14="http://schemas.microsoft.com/office/powerpoint/2010/main" val="21787258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0"/>
            <a:ext cx="8229600" cy="1143000"/>
          </a:xfrm>
        </p:spPr>
        <p:txBody>
          <a:bodyPr>
            <a:normAutofit fontScale="90000"/>
          </a:bodyPr>
          <a:lstStyle/>
          <a:p>
            <a:pPr>
              <a:spcBef>
                <a:spcPct val="20000"/>
              </a:spcBef>
              <a:defRPr/>
            </a:pPr>
            <a:r>
              <a:rPr lang="mn-MN" sz="4800" dirty="0" smtClean="0">
                <a:solidFill>
                  <a:prstClr val="black"/>
                </a:solidFill>
                <a:latin typeface="Arial" panose="020B0604020202020204" pitchFamily="34" charset="0"/>
                <a:ea typeface="+mn-ea"/>
                <a:cs typeface="Arial" panose="020B0604020202020204" pitchFamily="34" charset="0"/>
              </a:rPr>
              <a:t/>
            </a:r>
            <a:br>
              <a:rPr lang="mn-MN" sz="4800" dirty="0" smtClean="0">
                <a:solidFill>
                  <a:prstClr val="black"/>
                </a:solidFill>
                <a:latin typeface="Arial" panose="020B0604020202020204" pitchFamily="34" charset="0"/>
                <a:ea typeface="+mn-ea"/>
                <a:cs typeface="Arial" panose="020B0604020202020204" pitchFamily="34" charset="0"/>
              </a:rPr>
            </a:br>
            <a:r>
              <a:rPr lang="mn-MN" sz="4800" dirty="0" smtClean="0">
                <a:solidFill>
                  <a:srgbClr val="0070C0"/>
                </a:solidFill>
                <a:latin typeface="Arial" panose="020B0604020202020204" pitchFamily="34" charset="0"/>
                <a:ea typeface="+mn-ea"/>
                <a:cs typeface="Arial" panose="020B0604020202020204" pitchFamily="34" charset="0"/>
              </a:rPr>
              <a:t>ИРГЭНИЙ </a:t>
            </a:r>
            <a:r>
              <a:rPr lang="mn-MN" sz="4800" dirty="0">
                <a:solidFill>
                  <a:srgbClr val="0070C0"/>
                </a:solidFill>
                <a:latin typeface="Arial" panose="020B0604020202020204" pitchFamily="34" charset="0"/>
                <a:ea typeface="+mn-ea"/>
                <a:cs typeface="Arial" panose="020B0604020202020204" pitchFamily="34" charset="0"/>
              </a:rPr>
              <a:t>ТАНХИМ</a:t>
            </a:r>
            <a:r>
              <a:rPr lang="en-US" sz="2400" dirty="0">
                <a:solidFill>
                  <a:srgbClr val="0070C0"/>
                </a:solidFill>
                <a:latin typeface="Arial" panose="020B0604020202020204" pitchFamily="34" charset="0"/>
                <a:ea typeface="+mn-ea"/>
                <a:cs typeface="Arial" panose="020B0604020202020204" pitchFamily="34" charset="0"/>
              </a:rPr>
              <a:t/>
            </a:r>
            <a:br>
              <a:rPr lang="en-US" sz="2400" dirty="0">
                <a:solidFill>
                  <a:srgbClr val="0070C0"/>
                </a:solidFill>
                <a:latin typeface="Arial" panose="020B0604020202020204" pitchFamily="34" charset="0"/>
                <a:ea typeface="+mn-ea"/>
                <a:cs typeface="Arial" panose="020B0604020202020204" pitchFamily="34" charset="0"/>
              </a:rPr>
            </a:br>
            <a:endParaRPr lang="en-US" dirty="0">
              <a:solidFill>
                <a:srgbClr val="0070C0"/>
              </a:solidFill>
            </a:endParaRPr>
          </a:p>
        </p:txBody>
      </p:sp>
    </p:spTree>
    <p:extLst>
      <p:ext uri="{BB962C8B-B14F-4D97-AF65-F5344CB8AC3E}">
        <p14:creationId xmlns:p14="http://schemas.microsoft.com/office/powerpoint/2010/main" val="1283893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19200"/>
            <a:ext cx="3895397" cy="259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Content Placeholder 7" descr="C:\Users\Badmaa\Desktop\Эмхэтгэл 1 улирал\2017onii 1-3 sar Uliral зураг\2017.03 sar\Huraldaan 03.10\IMG_0543.JPG"/>
          <p:cNvPicPr>
            <a:picLocks noGrp="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297326" y="3962400"/>
            <a:ext cx="3865271" cy="2514600"/>
          </a:xfrm>
          <a:prstGeom prst="rect">
            <a:avLst/>
          </a:prstGeom>
          <a:noFill/>
          <a:ln>
            <a:noFill/>
          </a:ln>
        </p:spPr>
      </p:pic>
      <p:sp>
        <p:nvSpPr>
          <p:cNvPr id="3" name="Rectangle 2"/>
          <p:cNvSpPr/>
          <p:nvPr/>
        </p:nvSpPr>
        <p:spPr>
          <a:xfrm>
            <a:off x="457200" y="1447800"/>
            <a:ext cx="3581400" cy="4939814"/>
          </a:xfrm>
          <a:prstGeom prst="rect">
            <a:avLst/>
          </a:prstGeom>
        </p:spPr>
        <p:txBody>
          <a:bodyPr wrap="square">
            <a:spAutoFit/>
          </a:bodyPr>
          <a:lstStyle/>
          <a:p>
            <a:pPr lvl="0" algn="just"/>
            <a:r>
              <a:rPr lang="mn-MN" sz="2100" dirty="0">
                <a:latin typeface="Arial" pitchFamily="34" charset="0"/>
                <a:cs typeface="Arial" pitchFamily="34" charset="0"/>
              </a:rPr>
              <a:t>хуучин эзэмшиж байгаа газрыг өмчлүүлэхээр 33.75 га газрыг тусгаж, зам, шугам сүлжээний газрын ашиглалт, хамгаалалтын төлөвлөлт,  нийтийн эзэмшлийн зам талбайн тохижилтын ажил, хууль бусаар эзэмшиж, ашиглаж буй газрыг чөлөөлөх, газрыг элэгдэл эвдрэл, доройтлоос хамгаалах, нөхөн сэргээх чиглэлээр тодорхой газруудыг тусгаж баталлаа. </a:t>
            </a:r>
            <a:endParaRPr lang="en-US" sz="2100" dirty="0">
              <a:latin typeface="Arial" pitchFamily="34" charset="0"/>
              <a:cs typeface="Arial" pitchFamily="34" charset="0"/>
            </a:endParaRPr>
          </a:p>
        </p:txBody>
      </p:sp>
    </p:spTree>
    <p:extLst>
      <p:ext uri="{BB962C8B-B14F-4D97-AF65-F5344CB8AC3E}">
        <p14:creationId xmlns:p14="http://schemas.microsoft.com/office/powerpoint/2010/main" val="11749966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3"/>
          <p:cNvSpPr>
            <a:spLocks noGrp="1"/>
          </p:cNvSpPr>
          <p:nvPr>
            <p:ph sz="half" idx="2"/>
          </p:nvPr>
        </p:nvSpPr>
        <p:spPr>
          <a:xfrm>
            <a:off x="3962400" y="1143000"/>
            <a:ext cx="4191000" cy="4953000"/>
          </a:xfrm>
        </p:spPr>
        <p:txBody>
          <a:bodyPr>
            <a:normAutofit lnSpcReduction="10000"/>
          </a:bodyPr>
          <a:lstStyle/>
          <a:p>
            <a:pPr marL="0" indent="0" algn="just">
              <a:spcBef>
                <a:spcPct val="0"/>
              </a:spcBef>
              <a:buFont typeface="Arial" charset="0"/>
              <a:buNone/>
            </a:pPr>
            <a:r>
              <a:rPr lang="mn-MN" altLang="en-US" sz="1800" dirty="0" smtClean="0">
                <a:latin typeface="Arial" charset="0"/>
                <a:cs typeface="Calibri" pitchFamily="34" charset="0"/>
              </a:rPr>
              <a:t>	 </a:t>
            </a:r>
            <a:r>
              <a:rPr lang="mn-MN" altLang="en-US" sz="2000" dirty="0" smtClean="0">
                <a:latin typeface="Arial" charset="0"/>
                <a:cs typeface="Calibri" pitchFamily="34" charset="0"/>
              </a:rPr>
              <a:t>Иргэний танхимын  үйл ажиллагаа нь шийдвэр гаргах түвшинд иргэд, олон нийтийн оролцоог хангахад онцгой ач холбогдолтой.</a:t>
            </a:r>
            <a:r>
              <a:rPr lang="mn-MN" altLang="en-US" sz="2000" dirty="0" smtClean="0">
                <a:latin typeface="Times New Roman" pitchFamily="18" charset="0"/>
                <a:cs typeface="Calibri" pitchFamily="34" charset="0"/>
              </a:rPr>
              <a:t> </a:t>
            </a:r>
            <a:endParaRPr lang="en-US" altLang="en-US" sz="2000" dirty="0" smtClean="0">
              <a:latin typeface="Times New Roman" pitchFamily="18" charset="0"/>
              <a:cs typeface="Calibri" pitchFamily="34" charset="0"/>
            </a:endParaRPr>
          </a:p>
          <a:p>
            <a:pPr marL="0" indent="0" algn="just">
              <a:buNone/>
            </a:pPr>
            <a:r>
              <a:rPr lang="mn-MN" sz="2000" dirty="0" smtClean="0">
                <a:latin typeface="Arial" panose="020B0604020202020204" pitchFamily="34" charset="0"/>
                <a:cs typeface="Arial" panose="020B0604020202020204" pitchFamily="34" charset="0"/>
              </a:rPr>
              <a:t>	2019 </a:t>
            </a:r>
            <a:r>
              <a:rPr lang="mn-MN" sz="2000" dirty="0">
                <a:latin typeface="Arial" panose="020B0604020202020204" pitchFamily="34" charset="0"/>
                <a:cs typeface="Arial" panose="020B0604020202020204" pitchFamily="34" charset="0"/>
              </a:rPr>
              <a:t>онд Дархан сумын ИТХ-ын дэргэдэх Иргэний танхим, аймгийн Иргэний танхимтай хамтран 6 удаа, бие даан 1 удаа нээлттэй хэлэлцүүлэг зохион байгууллаа. Хэлэлцүүлэгт иргэд, орон нутгийн шийдвэр гаргах түвшинд ажиллагсад болон  иргэний нийгмийн төлөөллүүд болох 400 гаруй иргэн оролцож, санал бодлоо илэрхийлсэн байна.  </a:t>
            </a:r>
            <a:endParaRPr lang="en-US" sz="2000" dirty="0">
              <a:latin typeface="Arial" panose="020B0604020202020204" pitchFamily="34" charset="0"/>
              <a:cs typeface="Arial" panose="020B0604020202020204" pitchFamily="34" charset="0"/>
            </a:endParaRPr>
          </a:p>
        </p:txBody>
      </p:sp>
      <p:pic>
        <p:nvPicPr>
          <p:cNvPr id="55299"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33400" y="2057400"/>
            <a:ext cx="3162300" cy="335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6908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Placeholder 2"/>
          <p:cNvSpPr>
            <a:spLocks noGrp="1"/>
          </p:cNvSpPr>
          <p:nvPr>
            <p:ph type="body" idx="1"/>
          </p:nvPr>
        </p:nvSpPr>
        <p:spPr>
          <a:xfrm>
            <a:off x="152400" y="272197"/>
            <a:ext cx="4310418" cy="3784600"/>
          </a:xfrm>
        </p:spPr>
        <p:txBody>
          <a:bodyPr>
            <a:normAutofit fontScale="85000" lnSpcReduction="20000"/>
          </a:bodyPr>
          <a:lstStyle/>
          <a:p>
            <a:pPr algn="just">
              <a:spcBef>
                <a:spcPct val="0"/>
              </a:spcBef>
            </a:pPr>
            <a:r>
              <a:rPr lang="mn-MN" altLang="en-US" sz="2000" b="0" dirty="0" smtClean="0">
                <a:latin typeface="Arial" panose="020B0604020202020204" pitchFamily="34" charset="0"/>
                <a:ea typeface="Calibri" pitchFamily="34" charset="0"/>
                <a:cs typeface="Arial" panose="020B0604020202020204" pitchFamily="34" charset="0"/>
              </a:rPr>
              <a:t>	</a:t>
            </a:r>
          </a:p>
          <a:p>
            <a:pPr algn="just">
              <a:spcBef>
                <a:spcPct val="0"/>
              </a:spcBef>
            </a:pPr>
            <a:r>
              <a:rPr lang="mn-MN" altLang="en-US" sz="2000" b="0" dirty="0" smtClean="0">
                <a:latin typeface="Arial" panose="020B0604020202020204" pitchFamily="34" charset="0"/>
                <a:ea typeface="Calibri" pitchFamily="34" charset="0"/>
                <a:cs typeface="Arial" panose="020B0604020202020204" pitchFamily="34" charset="0"/>
              </a:rPr>
              <a:t>	</a:t>
            </a:r>
          </a:p>
          <a:p>
            <a:pPr algn="just">
              <a:spcBef>
                <a:spcPct val="0"/>
              </a:spcBef>
            </a:pPr>
            <a:endParaRPr lang="mn-MN" altLang="en-US" sz="2000" b="0" dirty="0" smtClean="0">
              <a:latin typeface="Arial" panose="020B0604020202020204" pitchFamily="34" charset="0"/>
              <a:ea typeface="Calibri" pitchFamily="34" charset="0"/>
              <a:cs typeface="Arial" panose="020B0604020202020204" pitchFamily="34" charset="0"/>
            </a:endParaRPr>
          </a:p>
          <a:p>
            <a:pPr algn="just">
              <a:spcBef>
                <a:spcPct val="0"/>
              </a:spcBef>
            </a:pPr>
            <a:r>
              <a:rPr lang="mn-MN" altLang="en-US" sz="2000" b="0" dirty="0" smtClean="0">
                <a:latin typeface="Arial" panose="020B0604020202020204" pitchFamily="34" charset="0"/>
                <a:ea typeface="Calibri" pitchFamily="34" charset="0"/>
                <a:cs typeface="Arial" panose="020B0604020202020204" pitchFamily="34" charset="0"/>
              </a:rPr>
              <a:t>	</a:t>
            </a:r>
          </a:p>
          <a:p>
            <a:pPr algn="just">
              <a:spcBef>
                <a:spcPct val="0"/>
              </a:spcBef>
            </a:pPr>
            <a:endParaRPr lang="mn-MN" altLang="en-US" sz="2000" b="0" dirty="0" smtClean="0">
              <a:latin typeface="Arial" panose="020B0604020202020204" pitchFamily="34" charset="0"/>
              <a:ea typeface="Calibri" pitchFamily="34" charset="0"/>
              <a:cs typeface="Arial" panose="020B0604020202020204" pitchFamily="34" charset="0"/>
            </a:endParaRPr>
          </a:p>
          <a:p>
            <a:pPr lvl="0" algn="just"/>
            <a:r>
              <a:rPr lang="mn-MN" altLang="en-US" sz="2000" b="0" dirty="0" smtClean="0">
                <a:latin typeface="Arial" panose="020B0604020202020204" pitchFamily="34" charset="0"/>
                <a:ea typeface="Calibri" pitchFamily="34" charset="0"/>
                <a:cs typeface="Arial" panose="020B0604020202020204" pitchFamily="34" charset="0"/>
              </a:rPr>
              <a:t>	</a:t>
            </a:r>
            <a:r>
              <a:rPr lang="mn-MN" sz="2200" b="0" dirty="0" smtClean="0">
                <a:latin typeface="Arial" panose="020B0604020202020204" pitchFamily="34" charset="0"/>
                <a:cs typeface="Arial" panose="020B0604020202020204" pitchFamily="34" charset="0"/>
              </a:rPr>
              <a:t> </a:t>
            </a:r>
            <a:r>
              <a:rPr lang="en-US" sz="2200" b="0" dirty="0" smtClean="0">
                <a:latin typeface="Arial" panose="020B0604020202020204" pitchFamily="34" charset="0"/>
                <a:cs typeface="Arial" panose="020B0604020202020204" pitchFamily="34" charset="0"/>
              </a:rPr>
              <a:t>“</a:t>
            </a:r>
            <a:r>
              <a:rPr lang="en-US" sz="2200" b="0" dirty="0" err="1">
                <a:latin typeface="Arial" panose="020B0604020202020204" pitchFamily="34" charset="0"/>
                <a:cs typeface="Arial" panose="020B0604020202020204" pitchFamily="34" charset="0"/>
              </a:rPr>
              <a:t>Дархан</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сумын</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хог</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хаягдлын</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үйлчилгээнд</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менежментийн</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шинэчлэл</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хийх</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ажлын</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хүрээнд</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хог</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хаягдлын</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үйлчилгээний</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хураамжид</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нэмэлт</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өөрчлөлт</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оруулахад</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иргэдийн</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саналыг</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тусгах</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нь</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сэдэвт</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нээлттэй</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хэлэлцүүлгийг</a:t>
            </a:r>
            <a:r>
              <a:rPr lang="en-US" sz="2200" b="0" dirty="0">
                <a:latin typeface="Arial" panose="020B0604020202020204" pitchFamily="34" charset="0"/>
                <a:cs typeface="Arial" panose="020B0604020202020204" pitchFamily="34" charset="0"/>
              </a:rPr>
              <a:t> 1, 2, 3, 15 </a:t>
            </a:r>
            <a:r>
              <a:rPr lang="en-US" sz="2200" b="0" dirty="0" err="1">
                <a:latin typeface="Arial" panose="020B0604020202020204" pitchFamily="34" charset="0"/>
                <a:cs typeface="Arial" panose="020B0604020202020204" pitchFamily="34" charset="0"/>
              </a:rPr>
              <a:t>дугаар</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багийн</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иргэдийн</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дунд</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зохион</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байгуул</a:t>
            </a:r>
            <a:r>
              <a:rPr lang="mn-MN" sz="2200" b="0" dirty="0">
                <a:latin typeface="Arial" panose="020B0604020202020204" pitchFamily="34" charset="0"/>
                <a:cs typeface="Arial" panose="020B0604020202020204" pitchFamily="34" charset="0"/>
              </a:rPr>
              <a:t>ж,</a:t>
            </a:r>
            <a:r>
              <a:rPr lang="en-US" sz="2200" b="0" dirty="0">
                <a:latin typeface="Arial" panose="020B0604020202020204" pitchFamily="34" charset="0"/>
                <a:cs typeface="Arial" panose="020B0604020202020204" pitchFamily="34" charset="0"/>
              </a:rPr>
              <a:t> </a:t>
            </a:r>
            <a:r>
              <a:rPr lang="mn-MN" sz="2200" b="0" dirty="0">
                <a:latin typeface="Arial" panose="020B0604020202020204" pitchFamily="34" charset="0"/>
                <a:cs typeface="Arial" panose="020B0604020202020204" pitchFamily="34" charset="0"/>
              </a:rPr>
              <a:t>70</a:t>
            </a:r>
            <a:r>
              <a:rPr lang="en-US" sz="2200" b="0" dirty="0">
                <a:latin typeface="Arial" panose="020B0604020202020204" pitchFamily="34" charset="0"/>
                <a:cs typeface="Arial" panose="020B0604020202020204" pitchFamily="34" charset="0"/>
              </a:rPr>
              <a:t> </a:t>
            </a:r>
            <a:r>
              <a:rPr lang="en-US" sz="2200" b="0" dirty="0" err="1">
                <a:latin typeface="Arial" panose="020B0604020202020204" pitchFamily="34" charset="0"/>
                <a:cs typeface="Arial" panose="020B0604020202020204" pitchFamily="34" charset="0"/>
              </a:rPr>
              <a:t>гаруй</a:t>
            </a:r>
            <a:r>
              <a:rPr lang="en-US" sz="2200" b="0" dirty="0">
                <a:latin typeface="Arial" panose="020B0604020202020204" pitchFamily="34" charset="0"/>
                <a:cs typeface="Arial" panose="020B0604020202020204" pitchFamily="34" charset="0"/>
              </a:rPr>
              <a:t> </a:t>
            </a:r>
            <a:r>
              <a:rPr lang="mn-MN" sz="2200" b="0" dirty="0">
                <a:latin typeface="Arial" panose="020B0604020202020204" pitchFamily="34" charset="0"/>
                <a:cs typeface="Arial" panose="020B0604020202020204" pitchFamily="34" charset="0"/>
              </a:rPr>
              <a:t>иргэдээс саналыг нь авлаа</a:t>
            </a:r>
            <a:r>
              <a:rPr lang="mn-MN" b="0" dirty="0">
                <a:latin typeface="Arial" panose="020B0604020202020204" pitchFamily="34" charset="0"/>
                <a:cs typeface="Arial" panose="020B0604020202020204" pitchFamily="34" charset="0"/>
              </a:rPr>
              <a:t>.</a:t>
            </a:r>
            <a:r>
              <a:rPr lang="en-US" b="0" dirty="0">
                <a:latin typeface="Arial" panose="020B0604020202020204" pitchFamily="34" charset="0"/>
                <a:cs typeface="Arial" panose="020B0604020202020204" pitchFamily="34" charset="0"/>
              </a:rPr>
              <a:t> </a:t>
            </a:r>
          </a:p>
          <a:p>
            <a:pPr algn="just"/>
            <a:endParaRPr lang="en-US" altLang="en-US" sz="2000" b="0" dirty="0" smtClean="0">
              <a:latin typeface="Arial" panose="020B0604020202020204" pitchFamily="34" charset="0"/>
              <a:cs typeface="Arial" panose="020B0604020202020204" pitchFamily="34" charset="0"/>
            </a:endParaRPr>
          </a:p>
        </p:txBody>
      </p:sp>
      <p:pic>
        <p:nvPicPr>
          <p:cNvPr id="56323"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57700" y="12192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457700" y="38100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868003"/>
            <a:ext cx="4114800" cy="2456597"/>
          </a:xfrm>
          <a:prstGeom prst="rect">
            <a:avLst/>
          </a:prstGeom>
        </p:spPr>
      </p:pic>
    </p:spTree>
    <p:extLst>
      <p:ext uri="{BB962C8B-B14F-4D97-AF65-F5344CB8AC3E}">
        <p14:creationId xmlns:p14="http://schemas.microsoft.com/office/powerpoint/2010/main" val="7137882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0" y="1676400"/>
            <a:ext cx="4120487" cy="2514600"/>
          </a:xfrm>
        </p:spPr>
        <p:txBody>
          <a:bodyPr/>
          <a:lstStyle/>
          <a:p>
            <a:pPr marL="0" lvl="0" indent="0" algn="just">
              <a:buNone/>
            </a:pPr>
            <a:r>
              <a:rPr lang="mn-MN"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Дархан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сумын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хог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хаягдлын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үйлчилгээнд</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менежментийн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шинэчлэл</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хийх</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ажлын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хүрээнд</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хог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хаягдлын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үйлчилгээний</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хураамжид</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нэмэлт</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өөрчлөлт</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оруулахад</a:t>
            </a:r>
            <a:r>
              <a:rPr lang="en-US" sz="1800" dirty="0">
                <a:latin typeface="Arial" panose="020B0604020202020204" pitchFamily="34" charset="0"/>
                <a:cs typeface="Arial" panose="020B0604020202020204" pitchFamily="34" charset="0"/>
              </a:rPr>
              <a:t> СӨХ-д </a:t>
            </a:r>
            <a:r>
              <a:rPr lang="en-US" sz="1800" dirty="0" err="1">
                <a:latin typeface="Arial" panose="020B0604020202020204" pitchFamily="34" charset="0"/>
                <a:cs typeface="Arial" panose="020B0604020202020204" pitchFamily="34" charset="0"/>
              </a:rPr>
              <a:t>болон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иргэдийн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саналыг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тусгах</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нь</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сэдэвт</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нээлттэй</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хэлэлцүүл</a:t>
            </a:r>
            <a:r>
              <a:rPr lang="mn-MN" sz="1800" dirty="0">
                <a:latin typeface="Arial" panose="020B0604020202020204" pitchFamily="34" charset="0"/>
                <a:cs typeface="Arial" panose="020B0604020202020204" pitchFamily="34" charset="0"/>
              </a:rPr>
              <a:t>эг</a:t>
            </a:r>
            <a:endParaRPr lang="en-US" sz="1800"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p:txBody>
      </p:sp>
      <p:pic>
        <p:nvPicPr>
          <p:cNvPr id="5734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493420" y="1652586"/>
            <a:ext cx="3807619" cy="2538413"/>
          </a:xfrm>
        </p:spPr>
      </p:pic>
      <p:pic>
        <p:nvPicPr>
          <p:cNvPr id="5734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27645" y="4252452"/>
            <a:ext cx="3807617" cy="253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1120420"/>
            <a:ext cx="7491351" cy="400110"/>
          </a:xfrm>
          <a:prstGeom prst="rect">
            <a:avLst/>
          </a:prstGeom>
        </p:spPr>
        <p:txBody>
          <a:bodyPr wrap="square">
            <a:spAutoFit/>
          </a:bodyPr>
          <a:lstStyle/>
          <a:p>
            <a:r>
              <a:rPr lang="en-US" sz="2000" u="sng" dirty="0" err="1">
                <a:latin typeface="Arial" panose="020B0604020202020204" pitchFamily="34" charset="0"/>
                <a:cs typeface="Arial" panose="020B0604020202020204" pitchFamily="34" charset="0"/>
              </a:rPr>
              <a:t>Аймаг</a:t>
            </a:r>
            <a:r>
              <a:rPr lang="en-US" sz="2000" u="sng" dirty="0">
                <a:latin typeface="Arial" panose="020B0604020202020204" pitchFamily="34" charset="0"/>
                <a:cs typeface="Arial" panose="020B0604020202020204" pitchFamily="34" charset="0"/>
              </a:rPr>
              <a:t>, </a:t>
            </a:r>
            <a:r>
              <a:rPr lang="en-US" sz="2000" u="sng" dirty="0" err="1">
                <a:latin typeface="Arial" panose="020B0604020202020204" pitchFamily="34" charset="0"/>
                <a:cs typeface="Arial" panose="020B0604020202020204" pitchFamily="34" charset="0"/>
              </a:rPr>
              <a:t>сумын</a:t>
            </a:r>
            <a:r>
              <a:rPr lang="en-US" sz="2000" u="sng" dirty="0">
                <a:latin typeface="Arial" panose="020B0604020202020204" pitchFamily="34" charset="0"/>
                <a:cs typeface="Arial" panose="020B0604020202020204" pitchFamily="34" charset="0"/>
              </a:rPr>
              <a:t> ИТХ-</a:t>
            </a:r>
            <a:r>
              <a:rPr lang="en-US" sz="2000" u="sng" dirty="0" err="1">
                <a:latin typeface="Arial" panose="020B0604020202020204" pitchFamily="34" charset="0"/>
                <a:cs typeface="Arial" panose="020B0604020202020204" pitchFamily="34" charset="0"/>
              </a:rPr>
              <a:t>ын</a:t>
            </a:r>
            <a:r>
              <a:rPr lang="en-US" sz="2000" u="sng" dirty="0">
                <a:latin typeface="Arial" panose="020B0604020202020204" pitchFamily="34" charset="0"/>
                <a:cs typeface="Arial" panose="020B0604020202020204" pitchFamily="34" charset="0"/>
              </a:rPr>
              <a:t> </a:t>
            </a:r>
            <a:r>
              <a:rPr lang="en-US" sz="2000" u="sng" dirty="0" err="1">
                <a:latin typeface="Arial" panose="020B0604020202020204" pitchFamily="34" charset="0"/>
                <a:cs typeface="Arial" panose="020B0604020202020204" pitchFamily="34" charset="0"/>
              </a:rPr>
              <a:t>дэргэдэх</a:t>
            </a:r>
            <a:r>
              <a:rPr lang="en-US" sz="2000" u="sng" dirty="0">
                <a:latin typeface="Arial" panose="020B0604020202020204" pitchFamily="34" charset="0"/>
                <a:cs typeface="Arial" panose="020B0604020202020204" pitchFamily="34" charset="0"/>
              </a:rPr>
              <a:t> </a:t>
            </a:r>
            <a:r>
              <a:rPr lang="en-US" sz="2000" u="sng" dirty="0" err="1">
                <a:latin typeface="Arial" panose="020B0604020202020204" pitchFamily="34" charset="0"/>
                <a:cs typeface="Arial" panose="020B0604020202020204" pitchFamily="34" charset="0"/>
              </a:rPr>
              <a:t>Иргэний</a:t>
            </a:r>
            <a:r>
              <a:rPr lang="en-US" sz="2000" u="sng" dirty="0">
                <a:latin typeface="Arial" panose="020B0604020202020204" pitchFamily="34" charset="0"/>
                <a:cs typeface="Arial" panose="020B0604020202020204" pitchFamily="34" charset="0"/>
              </a:rPr>
              <a:t> </a:t>
            </a:r>
            <a:r>
              <a:rPr lang="en-US" sz="2000" u="sng" dirty="0" err="1">
                <a:latin typeface="Arial" panose="020B0604020202020204" pitchFamily="34" charset="0"/>
                <a:cs typeface="Arial" panose="020B0604020202020204" pitchFamily="34" charset="0"/>
              </a:rPr>
              <a:t>танхимууд</a:t>
            </a:r>
            <a:r>
              <a:rPr lang="mn-MN" sz="2000" u="sng" dirty="0">
                <a:latin typeface="Arial" panose="020B0604020202020204" pitchFamily="34" charset="0"/>
                <a:cs typeface="Arial" panose="020B0604020202020204" pitchFamily="34" charset="0"/>
              </a:rPr>
              <a:t> хамтран:</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222844"/>
            <a:ext cx="3807620" cy="2538413"/>
          </a:xfrm>
          <a:prstGeom prst="rect">
            <a:avLst/>
          </a:prstGeom>
        </p:spPr>
      </p:pic>
    </p:spTree>
    <p:extLst>
      <p:ext uri="{BB962C8B-B14F-4D97-AF65-F5344CB8AC3E}">
        <p14:creationId xmlns:p14="http://schemas.microsoft.com/office/powerpoint/2010/main" val="23291773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52484" y="1466526"/>
            <a:ext cx="4191000" cy="2390886"/>
          </a:xfrm>
        </p:spPr>
        <p:txBody>
          <a:bodyPr/>
          <a:lstStyle/>
          <a:p>
            <a:pPr marL="0" lvl="0" indent="0" algn="just">
              <a:buNone/>
            </a:pPr>
            <a:r>
              <a:rPr lang="mn-MN" sz="1800" dirty="0" smtClean="0">
                <a:latin typeface="Arial"/>
                <a:ea typeface="Calibri"/>
                <a:cs typeface="Arial"/>
              </a:rPr>
              <a:t>	</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Орон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нутгийн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автозам</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замын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байгууламжаар</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зорчиж</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байгаа</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тээврийн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хэрэгслээс</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автозам</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ашигласны</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төлбөр</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авах</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үйл</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ажиллагааны</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журам</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ын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төсөлд</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орон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нутгийн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иргэдийн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саналыг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авч</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тусгах</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хэлэлцүүлэг</a:t>
            </a:r>
            <a:r>
              <a:rPr lang="en-US" sz="1800" dirty="0">
                <a:latin typeface="Arial" panose="020B0604020202020204" pitchFamily="34" charset="0"/>
                <a:cs typeface="Arial" panose="020B0604020202020204" pitchFamily="34" charset="0"/>
              </a:rPr>
              <a:t> </a:t>
            </a:r>
          </a:p>
          <a:p>
            <a:pPr>
              <a:defRPr/>
            </a:pPr>
            <a:endParaRPr lang="en-US" sz="1600" dirty="0"/>
          </a:p>
        </p:txBody>
      </p:sp>
      <p:pic>
        <p:nvPicPr>
          <p:cNvPr id="58371"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29894" y="3962400"/>
            <a:ext cx="3656112" cy="2436813"/>
          </a:xfrm>
        </p:spPr>
      </p:pic>
      <p:pic>
        <p:nvPicPr>
          <p:cNvPr id="58372"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648950" y="1447800"/>
            <a:ext cx="3608475"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857412"/>
            <a:ext cx="3810000" cy="2540000"/>
          </a:xfrm>
          <a:prstGeom prst="rect">
            <a:avLst/>
          </a:prstGeom>
        </p:spPr>
      </p:pic>
    </p:spTree>
    <p:extLst>
      <p:ext uri="{BB962C8B-B14F-4D97-AF65-F5344CB8AC3E}">
        <p14:creationId xmlns:p14="http://schemas.microsoft.com/office/powerpoint/2010/main" val="1764850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3"/>
          <p:cNvSpPr>
            <a:spLocks noGrp="1"/>
          </p:cNvSpPr>
          <p:nvPr>
            <p:ph sz="half" idx="2"/>
          </p:nvPr>
        </p:nvSpPr>
        <p:spPr>
          <a:xfrm>
            <a:off x="608410" y="1371600"/>
            <a:ext cx="3886200" cy="3429000"/>
          </a:xfrm>
        </p:spPr>
        <p:txBody>
          <a:bodyPr>
            <a:normAutofit/>
          </a:bodyPr>
          <a:lstStyle/>
          <a:p>
            <a:pPr marL="0" lvl="0" indent="0" algn="just">
              <a:spcBef>
                <a:spcPct val="0"/>
              </a:spcBef>
              <a:buNone/>
            </a:pPr>
            <a:r>
              <a:rPr lang="mn-MN" altLang="en-US" sz="1800" dirty="0" smtClean="0">
                <a:solidFill>
                  <a:srgbClr val="000000"/>
                </a:solidFill>
                <a:latin typeface="Arial" charset="0"/>
                <a:ea typeface="Calibri" pitchFamily="34" charset="0"/>
                <a:cs typeface="Arial" charset="0"/>
              </a:rPr>
              <a:t>	</a:t>
            </a:r>
            <a:r>
              <a:rPr lang="mn-MN"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Дархан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хот</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дотор</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нийтийн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тээврийн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хэрэгсэл</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Автобус</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ээр</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үнэ</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төлбөргүй</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зорчих</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эрх</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бүхий</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иргэдийн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нөхөн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олговрыг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хуваарилах</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санхүүжүүлэх</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түр</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журмын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төсөл</a:t>
            </a:r>
            <a:r>
              <a:rPr lang="en-US" sz="1800" dirty="0">
                <a:latin typeface="Arial" panose="020B0604020202020204" pitchFamily="34" charset="0"/>
                <a:cs typeface="Arial" panose="020B0604020202020204" pitchFamily="34" charset="0"/>
              </a:rPr>
              <a:t>”-д </a:t>
            </a:r>
            <a:r>
              <a:rPr lang="en-US" sz="1800" dirty="0" err="1">
                <a:latin typeface="Arial" panose="020B0604020202020204" pitchFamily="34" charset="0"/>
                <a:cs typeface="Arial" panose="020B0604020202020204" pitchFamily="34" charset="0"/>
              </a:rPr>
              <a:t>иргэд</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олон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нийтийн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саналыг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тусгах</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хэлэлцүүл</a:t>
            </a:r>
            <a:r>
              <a:rPr lang="mn-MN" sz="1800" dirty="0">
                <a:latin typeface="Arial" panose="020B0604020202020204" pitchFamily="34" charset="0"/>
                <a:cs typeface="Arial" panose="020B0604020202020204" pitchFamily="34" charset="0"/>
              </a:rPr>
              <a:t>эг </a:t>
            </a:r>
            <a:endParaRPr lang="en-US" sz="2000" dirty="0">
              <a:latin typeface="Arial" panose="020B0604020202020204" pitchFamily="34" charset="0"/>
              <a:cs typeface="Arial" panose="020B0604020202020204" pitchFamily="34" charset="0"/>
            </a:endParaRPr>
          </a:p>
          <a:p>
            <a:pPr marL="0" indent="0" algn="just">
              <a:spcBef>
                <a:spcPct val="0"/>
              </a:spcBef>
              <a:buFont typeface="Arial" charset="0"/>
              <a:buNone/>
            </a:pPr>
            <a:endParaRPr lang="en-US" altLang="en-US" sz="2000" dirty="0" smtClean="0">
              <a:latin typeface="Arial" charset="0"/>
              <a:ea typeface="Calibri" pitchFamily="34" charset="0"/>
              <a:cs typeface="Times New Roman" pitchFamily="18" charset="0"/>
            </a:endParaRPr>
          </a:p>
        </p:txBody>
      </p:sp>
      <p:pic>
        <p:nvPicPr>
          <p:cNvPr id="59395" name="Content Placeholder 2"/>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648200" y="1447800"/>
            <a:ext cx="3584575" cy="2387600"/>
          </a:xfrm>
        </p:spPr>
      </p:pic>
      <p:pic>
        <p:nvPicPr>
          <p:cNvPr id="5939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038600"/>
            <a:ext cx="35814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4038600"/>
            <a:ext cx="3579020" cy="2386013"/>
          </a:xfrm>
          <a:prstGeom prst="rect">
            <a:avLst/>
          </a:prstGeom>
        </p:spPr>
      </p:pic>
    </p:spTree>
    <p:extLst>
      <p:ext uri="{BB962C8B-B14F-4D97-AF65-F5344CB8AC3E}">
        <p14:creationId xmlns:p14="http://schemas.microsoft.com/office/powerpoint/2010/main" val="8611481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86569" y="1447800"/>
            <a:ext cx="3928281" cy="3351214"/>
          </a:xfrm>
        </p:spPr>
        <p:txBody>
          <a:bodyPr/>
          <a:lstStyle/>
          <a:p>
            <a:pPr marL="0" lvl="0" indent="0" algn="just">
              <a:buNone/>
            </a:pPr>
            <a:r>
              <a:rPr lang="mn-MN" sz="1800" dirty="0" smtClean="0">
                <a:latin typeface="Arial"/>
                <a:ea typeface="Times New Roman"/>
                <a:cs typeface="Arial"/>
              </a:rPr>
              <a:t>	</a:t>
            </a:r>
            <a:r>
              <a:rPr lang="mn-MN" sz="1800" dirty="0">
                <a:latin typeface="Arial" panose="020B0604020202020204" pitchFamily="34" charset="0"/>
                <a:cs typeface="Arial" panose="020B0604020202020204" pitchFamily="34" charset="0"/>
              </a:rPr>
              <a:t>“Дархан сум дахь Сууц өмчлөгчдийн холбоодын хариуцсан нийтийн зориулалттай орон сууцны дундын өмчлөлийн засвар үйлчилгээний хураамж нэмэгдсэн тухай” иргэд олон нийтэд танилцуулах нээлттэй хэлэлцүүлэг </a:t>
            </a:r>
            <a:endParaRPr lang="en-US" sz="1800" dirty="0">
              <a:latin typeface="Arial" panose="020B0604020202020204" pitchFamily="34" charset="0"/>
              <a:cs typeface="Arial" panose="020B0604020202020204" pitchFamily="34" charset="0"/>
            </a:endParaRPr>
          </a:p>
          <a:p>
            <a:pPr>
              <a:defRPr/>
            </a:pPr>
            <a:endParaRPr lang="en-US" sz="1800" dirty="0">
              <a:latin typeface="Arial" panose="020B0604020202020204" pitchFamily="34" charset="0"/>
              <a:cs typeface="Arial" panose="020B0604020202020204" pitchFamily="34" charset="0"/>
            </a:endParaRPr>
          </a:p>
        </p:txBody>
      </p:sp>
      <p:pic>
        <p:nvPicPr>
          <p:cNvPr id="60419"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766799" y="1447800"/>
            <a:ext cx="3391825" cy="2260664"/>
          </a:xfrm>
        </p:spPr>
      </p:pic>
      <p:pic>
        <p:nvPicPr>
          <p:cNvPr id="60420"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648200" y="3962695"/>
            <a:ext cx="3629025" cy="241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50" y="3923054"/>
            <a:ext cx="3810000" cy="2539380"/>
          </a:xfrm>
          <a:prstGeom prst="rect">
            <a:avLst/>
          </a:prstGeom>
        </p:spPr>
      </p:pic>
    </p:spTree>
    <p:extLst>
      <p:ext uri="{BB962C8B-B14F-4D97-AF65-F5344CB8AC3E}">
        <p14:creationId xmlns:p14="http://schemas.microsoft.com/office/powerpoint/2010/main" val="5524829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2415" y="1828800"/>
            <a:ext cx="3886200" cy="2133599"/>
          </a:xfrm>
        </p:spPr>
        <p:txBody>
          <a:bodyPr/>
          <a:lstStyle/>
          <a:p>
            <a:pPr marL="0" lvl="0" indent="0" algn="just">
              <a:buNone/>
            </a:pPr>
            <a:r>
              <a:rPr lang="mn-MN" sz="2000" dirty="0" smtClean="0">
                <a:latin typeface="Arial" panose="020B0604020202020204" pitchFamily="34" charset="0"/>
                <a:ea typeface="Calibri"/>
                <a:cs typeface="Arial" panose="020B0604020202020204" pitchFamily="34" charset="0"/>
              </a:rPr>
              <a:t>	</a:t>
            </a:r>
            <a:r>
              <a:rPr lang="en-US" sz="2000" dirty="0" err="1" smtClean="0">
                <a:latin typeface="Arial" panose="020B0604020202020204" pitchFamily="34" charset="0"/>
                <a:cs typeface="Arial" panose="020B0604020202020204" pitchFamily="34" charset="0"/>
              </a:rPr>
              <a:t>Хөгжлийн</a:t>
            </a:r>
            <a:r>
              <a:rPr lang="en-US" sz="2000"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бэрхшээлтэй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хүний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эрх</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оролцоо</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хөгжлийг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дэмжих</a:t>
            </a:r>
            <a:r>
              <a:rPr lang="en-US" sz="2000" dirty="0">
                <a:latin typeface="Arial" panose="020B0604020202020204" pitchFamily="34" charset="0"/>
                <a:cs typeface="Arial" panose="020B0604020202020204" pitchFamily="34" charset="0"/>
              </a:rPr>
              <a:t>  “ГАРЦ </a:t>
            </a:r>
            <a:r>
              <a:rPr lang="en-US" sz="2000" dirty="0" err="1">
                <a:latin typeface="Arial" panose="020B0604020202020204" pitchFamily="34" charset="0"/>
                <a:cs typeface="Arial" panose="020B0604020202020204" pitchFamily="34" charset="0"/>
              </a:rPr>
              <a:t>ба</a:t>
            </a:r>
            <a:r>
              <a:rPr lang="en-US" sz="2000" dirty="0">
                <a:latin typeface="Arial" panose="020B0604020202020204" pitchFamily="34" charset="0"/>
                <a:cs typeface="Arial" panose="020B0604020202020204" pitchFamily="34" charset="0"/>
              </a:rPr>
              <a:t> ШИЙДЭЛ” </a:t>
            </a:r>
            <a:r>
              <a:rPr lang="en-US" sz="2000" dirty="0" err="1">
                <a:latin typeface="Arial" panose="020B0604020202020204" pitchFamily="34" charset="0"/>
                <a:cs typeface="Arial" panose="020B0604020202020204" pitchFamily="34" charset="0"/>
              </a:rPr>
              <a:t>уулзалт</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хэлэлцүүл</a:t>
            </a:r>
            <a:r>
              <a:rPr lang="mn-MN" sz="2000" dirty="0" smtClean="0">
                <a:latin typeface="Arial" panose="020B0604020202020204" pitchFamily="34" charset="0"/>
                <a:cs typeface="Arial" panose="020B0604020202020204" pitchFamily="34" charset="0"/>
              </a:rPr>
              <a:t>эг</a:t>
            </a:r>
            <a:endParaRPr lang="en-US" sz="2000" dirty="0">
              <a:latin typeface="Arial" panose="020B0604020202020204" pitchFamily="34" charset="0"/>
              <a:cs typeface="Arial" panose="020B0604020202020204" pitchFamily="34" charset="0"/>
            </a:endParaRPr>
          </a:p>
        </p:txBody>
      </p:sp>
      <p:pic>
        <p:nvPicPr>
          <p:cNvPr id="61443"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552950" y="1295400"/>
            <a:ext cx="3543300" cy="2362200"/>
          </a:xfrm>
        </p:spPr>
      </p:pic>
      <p:pic>
        <p:nvPicPr>
          <p:cNvPr id="61444"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419600" y="3861731"/>
            <a:ext cx="3810000" cy="253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861731"/>
            <a:ext cx="3719015" cy="2478738"/>
          </a:xfrm>
          <a:prstGeom prst="rect">
            <a:avLst/>
          </a:prstGeom>
        </p:spPr>
      </p:pic>
    </p:spTree>
    <p:extLst>
      <p:ext uri="{BB962C8B-B14F-4D97-AF65-F5344CB8AC3E}">
        <p14:creationId xmlns:p14="http://schemas.microsoft.com/office/powerpoint/2010/main" val="2352972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1000" y="1372459"/>
            <a:ext cx="3962400" cy="2590800"/>
          </a:xfrm>
        </p:spPr>
        <p:txBody>
          <a:bodyPr>
            <a:normAutofit lnSpcReduction="10000"/>
          </a:bodyPr>
          <a:lstStyle/>
          <a:p>
            <a:pPr marL="0" lvl="0" indent="0" algn="just">
              <a:buNone/>
            </a:pPr>
            <a:r>
              <a:rPr lang="mn-MN" sz="1800" dirty="0" smtClean="0">
                <a:latin typeface="Arial" panose="020B0604020202020204" pitchFamily="34" charset="0"/>
                <a:ea typeface="Calibri"/>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Гэр</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бүлийн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хөгжлийг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дэмжих</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жилийн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хүрээнд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хийгдэх</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үйл</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ажиллагааны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төлөвлөгөөнд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иргэдийн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саналыг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Иргэний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танхимын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нээлттэй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хэлэлцүүлгээр</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дамжуулан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авч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тусгах</a:t>
            </a:r>
            <a:r>
              <a:rPr lang="mn-MN" sz="2000" dirty="0">
                <a:latin typeface="Arial" panose="020B0604020202020204" pitchFamily="34" charset="0"/>
                <a:cs typeface="Arial" panose="020B0604020202020204" pitchFamily="34" charset="0"/>
              </a:rPr>
              <a:t> хэлэлцүүлгүүдийг тус тус зохион байгууллаа.</a:t>
            </a:r>
            <a:endParaRPr lang="en-US" sz="2000" dirty="0">
              <a:latin typeface="Arial" panose="020B0604020202020204" pitchFamily="34" charset="0"/>
              <a:cs typeface="Arial" panose="020B0604020202020204" pitchFamily="34" charset="0"/>
            </a:endParaRPr>
          </a:p>
        </p:txBody>
      </p:sp>
      <p:pic>
        <p:nvPicPr>
          <p:cNvPr id="61443"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570711" y="1295400"/>
            <a:ext cx="3657600" cy="2438400"/>
          </a:xfrm>
        </p:spPr>
      </p:pic>
      <p:pic>
        <p:nvPicPr>
          <p:cNvPr id="61444"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73288" y="3963259"/>
            <a:ext cx="3655023" cy="243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013301"/>
            <a:ext cx="3733800" cy="2489200"/>
          </a:xfrm>
          <a:prstGeom prst="rect">
            <a:avLst/>
          </a:prstGeom>
        </p:spPr>
      </p:pic>
    </p:spTree>
    <p:extLst>
      <p:ext uri="{BB962C8B-B14F-4D97-AF65-F5344CB8AC3E}">
        <p14:creationId xmlns:p14="http://schemas.microsoft.com/office/powerpoint/2010/main" val="42076604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533400" y="1143000"/>
            <a:ext cx="7620000" cy="5181600"/>
          </a:xfrm>
        </p:spPr>
        <p:txBody>
          <a:bodyPr>
            <a:normAutofit/>
          </a:bodyPr>
          <a:lstStyle/>
          <a:p>
            <a:pPr eaLnBrk="1" hangingPunct="1"/>
            <a:r>
              <a:rPr lang="en-US" altLang="en-US" sz="4000" b="1" dirty="0" smtClean="0">
                <a:solidFill>
                  <a:srgbClr val="0070C0"/>
                </a:solidFill>
                <a:latin typeface="Arial" charset="0"/>
                <a:cs typeface="Arial" charset="0"/>
              </a:rPr>
              <a:t/>
            </a:r>
            <a:br>
              <a:rPr lang="en-US" altLang="en-US" sz="4000" b="1" dirty="0" smtClean="0">
                <a:solidFill>
                  <a:srgbClr val="0070C0"/>
                </a:solidFill>
                <a:latin typeface="Arial" charset="0"/>
                <a:cs typeface="Arial" charset="0"/>
              </a:rPr>
            </a:br>
            <a:r>
              <a:rPr lang="mn-MN" altLang="en-US" sz="4000" b="1" dirty="0" smtClean="0">
                <a:solidFill>
                  <a:srgbClr val="0070C0"/>
                </a:solidFill>
                <a:latin typeface="Arial" charset="0"/>
                <a:cs typeface="Arial" charset="0"/>
              </a:rPr>
              <a:t/>
            </a:r>
            <a:br>
              <a:rPr lang="mn-MN" altLang="en-US" sz="4000" b="1" dirty="0" smtClean="0">
                <a:solidFill>
                  <a:srgbClr val="0070C0"/>
                </a:solidFill>
                <a:latin typeface="Arial" charset="0"/>
                <a:cs typeface="Arial" charset="0"/>
              </a:rPr>
            </a:br>
            <a:r>
              <a:rPr lang="mn-MN" altLang="en-US" b="1" dirty="0" smtClean="0">
                <a:solidFill>
                  <a:srgbClr val="0070C0"/>
                </a:solidFill>
                <a:latin typeface="Arial" charset="0"/>
                <a:cs typeface="Arial" charset="0"/>
              </a:rPr>
              <a:t>ДАРХАН СУМЫН</a:t>
            </a:r>
            <a:br>
              <a:rPr lang="mn-MN" altLang="en-US" b="1" dirty="0" smtClean="0">
                <a:solidFill>
                  <a:srgbClr val="0070C0"/>
                </a:solidFill>
                <a:latin typeface="Arial" charset="0"/>
                <a:cs typeface="Arial" charset="0"/>
              </a:rPr>
            </a:br>
            <a:r>
              <a:rPr lang="mn-MN" altLang="en-US" b="1" dirty="0" smtClean="0">
                <a:solidFill>
                  <a:srgbClr val="0070C0"/>
                </a:solidFill>
                <a:latin typeface="Arial" charset="0"/>
                <a:cs typeface="Arial" charset="0"/>
              </a:rPr>
              <a:t> ГХУСАЗСЗ </a:t>
            </a:r>
            <a:br>
              <a:rPr lang="mn-MN" altLang="en-US" b="1" dirty="0" smtClean="0">
                <a:solidFill>
                  <a:srgbClr val="0070C0"/>
                </a:solidFill>
                <a:latin typeface="Arial" charset="0"/>
                <a:cs typeface="Arial" charset="0"/>
              </a:rPr>
            </a:br>
            <a:r>
              <a:rPr lang="en-US" altLang="en-US" b="1" dirty="0" smtClean="0">
                <a:solidFill>
                  <a:srgbClr val="0070C0"/>
                </a:solidFill>
                <a:latin typeface="Arial" charset="0"/>
                <a:cs typeface="Arial" charset="0"/>
              </a:rPr>
              <a:t/>
            </a:r>
            <a:br>
              <a:rPr lang="en-US" altLang="en-US" b="1" dirty="0" smtClean="0">
                <a:solidFill>
                  <a:srgbClr val="0070C0"/>
                </a:solidFill>
                <a:latin typeface="Arial" charset="0"/>
                <a:cs typeface="Arial" charset="0"/>
              </a:rPr>
            </a:br>
            <a:r>
              <a:rPr lang="mn-MN" altLang="en-US" sz="4800" b="1" dirty="0" smtClean="0">
                <a:solidFill>
                  <a:srgbClr val="0070C0"/>
                </a:solidFill>
                <a:latin typeface="Arial" charset="0"/>
                <a:cs typeface="Arial" charset="0"/>
              </a:rPr>
              <a:t/>
            </a:r>
            <a:br>
              <a:rPr lang="mn-MN" altLang="en-US" sz="4800" b="1" dirty="0" smtClean="0">
                <a:solidFill>
                  <a:srgbClr val="0070C0"/>
                </a:solidFill>
                <a:latin typeface="Arial" charset="0"/>
                <a:cs typeface="Arial" charset="0"/>
              </a:rPr>
            </a:br>
            <a:endParaRPr lang="en-US" altLang="en-US" sz="2800" dirty="0" smtClean="0">
              <a:latin typeface="Arial" charset="0"/>
              <a:cs typeface="Arial" charset="0"/>
            </a:endParaRPr>
          </a:p>
        </p:txBody>
      </p:sp>
    </p:spTree>
    <p:extLst>
      <p:ext uri="{BB962C8B-B14F-4D97-AF65-F5344CB8AC3E}">
        <p14:creationId xmlns:p14="http://schemas.microsoft.com/office/powerpoint/2010/main" val="26901732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2"/>
          <p:cNvSpPr>
            <a:spLocks noGrp="1"/>
          </p:cNvSpPr>
          <p:nvPr>
            <p:ph type="body" idx="1"/>
          </p:nvPr>
        </p:nvSpPr>
        <p:spPr>
          <a:xfrm>
            <a:off x="152400" y="1066800"/>
            <a:ext cx="4267200" cy="5486399"/>
          </a:xfrm>
        </p:spPr>
        <p:txBody>
          <a:bodyPr>
            <a:normAutofit fontScale="92500"/>
          </a:bodyPr>
          <a:lstStyle/>
          <a:p>
            <a:pPr algn="just"/>
            <a:r>
              <a:rPr lang="mn-MN" sz="2000" b="0" dirty="0" smtClean="0">
                <a:latin typeface="Arial" panose="020B0604020202020204" pitchFamily="34" charset="0"/>
                <a:cs typeface="Arial" panose="020B0604020202020204" pitchFamily="34" charset="0"/>
              </a:rPr>
              <a:t>	</a:t>
            </a:r>
            <a:r>
              <a:rPr lang="mn-MN" sz="1900" b="0" dirty="0" smtClean="0">
                <a:latin typeface="Arial" panose="020B0604020202020204" pitchFamily="34" charset="0"/>
                <a:cs typeface="Arial" panose="020B0604020202020204" pitchFamily="34" charset="0"/>
              </a:rPr>
              <a:t> </a:t>
            </a:r>
            <a:r>
              <a:rPr lang="mn-MN" sz="2100" b="0" dirty="0">
                <a:latin typeface="Arial" panose="020B0604020202020204" pitchFamily="34" charset="0"/>
                <a:cs typeface="Arial" panose="020B0604020202020204" pitchFamily="34" charset="0"/>
              </a:rPr>
              <a:t>Дархан сумын ГХУСАЗСЗ нь гэр бүлийн хүчирхийлэлтэй тэмцэх, хүүхдийг үл хайхрах байдал, дарамт, мөлжлөг, хүчирхийллийн бүх хэлбэр, эрсдэлт нөхцөлд өртөхөөс урьдчилан сэргийлэх ажилд иргэд, аж ахуйн нэгж байгууллага, төрийн болон төрийн бус байгууллагуудын оролцоог сайжруулах, тэдний хамтын ажиллагааг уялдуулан зохицуулах, “Хамтарсан баг”-ийн үйлчилгээг сайжруулахад үйл ажиллагаагаа чиглүүлэн ажилласан бөгөөд 201</a:t>
            </a:r>
            <a:r>
              <a:rPr lang="en-US" sz="2100" b="0" dirty="0">
                <a:latin typeface="Arial" panose="020B0604020202020204" pitchFamily="34" charset="0"/>
                <a:cs typeface="Arial" panose="020B0604020202020204" pitchFamily="34" charset="0"/>
              </a:rPr>
              <a:t>9</a:t>
            </a:r>
            <a:r>
              <a:rPr lang="mn-MN" sz="2100" b="0" dirty="0">
                <a:latin typeface="Arial" panose="020B0604020202020204" pitchFamily="34" charset="0"/>
                <a:cs typeface="Arial" panose="020B0604020202020204" pitchFamily="34" charset="0"/>
              </a:rPr>
              <a:t> онд үндсэн </a:t>
            </a:r>
            <a:r>
              <a:rPr lang="en-US" sz="2100" b="0" dirty="0">
                <a:latin typeface="Arial" panose="020B0604020202020204" pitchFamily="34" charset="0"/>
                <a:cs typeface="Arial" panose="020B0604020202020204" pitchFamily="34" charset="0"/>
              </a:rPr>
              <a:t>2</a:t>
            </a:r>
            <a:r>
              <a:rPr lang="mn-MN" sz="2100" b="0" dirty="0">
                <a:latin typeface="Arial" panose="020B0604020202020204" pitchFamily="34" charset="0"/>
                <a:cs typeface="Arial" panose="020B0604020202020204" pitchFamily="34" charset="0"/>
              </a:rPr>
              <a:t> зорилтын дагуу 2</a:t>
            </a:r>
            <a:r>
              <a:rPr lang="en-US" sz="2100" b="0" dirty="0">
                <a:latin typeface="Arial" panose="020B0604020202020204" pitchFamily="34" charset="0"/>
                <a:cs typeface="Arial" panose="020B0604020202020204" pitchFamily="34" charset="0"/>
              </a:rPr>
              <a:t>6</a:t>
            </a:r>
            <a:r>
              <a:rPr lang="mn-MN" sz="2100" b="0" dirty="0">
                <a:latin typeface="Arial" panose="020B0604020202020204" pitchFamily="34" charset="0"/>
                <a:cs typeface="Arial" panose="020B0604020202020204" pitchFamily="34" charset="0"/>
              </a:rPr>
              <a:t> ажил төлөвлөн зохион байгуулж, 96 хувийн гүйцэтгэлтэй ажиллалаа.</a:t>
            </a:r>
            <a:endParaRPr lang="en-US" sz="2100" b="0" dirty="0">
              <a:latin typeface="Arial" panose="020B0604020202020204" pitchFamily="34" charset="0"/>
              <a:cs typeface="Arial" panose="020B0604020202020204" pitchFamily="34" charset="0"/>
            </a:endParaRPr>
          </a:p>
        </p:txBody>
      </p:sp>
      <p:pic>
        <p:nvPicPr>
          <p:cNvPr id="27651"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95800" y="3810000"/>
            <a:ext cx="3733800" cy="2489200"/>
          </a:xfr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219200"/>
            <a:ext cx="3733800" cy="2489200"/>
          </a:xfrm>
          <a:prstGeom prst="rect">
            <a:avLst/>
          </a:prstGeom>
        </p:spPr>
      </p:pic>
    </p:spTree>
    <p:extLst>
      <p:ext uri="{BB962C8B-B14F-4D97-AF65-F5344CB8AC3E}">
        <p14:creationId xmlns:p14="http://schemas.microsoft.com/office/powerpoint/2010/main" val="18007701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7853</TotalTime>
  <Words>3699</Words>
  <Application>Microsoft Office PowerPoint</Application>
  <PresentationFormat>On-screen Show (4:3)</PresentationFormat>
  <Paragraphs>179</Paragraphs>
  <Slides>118</Slides>
  <Notes>6</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ДАРХАН СУМЫН                   ИТХ-ЫН 7 ДАХЬ УДААГИЙН СОНГУУЛИЙН ЭЭЛЖИТ  12 ДУГААР ХУРАЛДААН    2019.12.05</vt:lpstr>
      <vt:lpstr>PowerPoint Presentation</vt:lpstr>
      <vt:lpstr>PowerPoint Presentation</vt:lpstr>
      <vt:lpstr>Хурлын хуралдаан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ИТХ-ын Тэргүүлэгчдийн хуралдаан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Дархан сумын ИТХ-ын хороод</vt:lpstr>
      <vt:lpstr>PowerPoint Presentation</vt:lpstr>
      <vt:lpstr>PowerPoint Presentation</vt:lpstr>
      <vt:lpstr>PowerPoint Presentation</vt:lpstr>
      <vt:lpstr>2019 оны 11 сарын 15 өдөр  Дархан-Уул аймгийн 30 гаруй мянган хүүхдийн төлөөлөл "Бидний оролцоо-Ирээдүйн хөгжил" сэдэвт хүүхдийн нэгдсэн чуулганд  Дархан сумын ИТХ-ын Тэргүүлэгч, Хүний хөгжил нийгмийн бодлогын хорооны дарга С.Мөнхзул оролцов.  Чуулганд аймгийнхаа хүүхдүүдийн дуу хоолой болсон санал санаачлагыг нэгтгэн шийдвэр гаргах түвшинд уламжилан, хүүхдийн манлайлал, хөгжих орчноос эхлэлтэй тулгамдсан асуудлуудыг тодорхойлж, өв уламжлалаас эхтэй суралцах зүйлсийн талаар хүүхдийн чуулганд оролцогчид 10 чиглэлээр хэлэлцүүлэг өрнүүлсэн байна. </vt:lpstr>
      <vt:lpstr>PowerPoint Presentation</vt:lpstr>
      <vt:lpstr>PowerPoint Presentation</vt:lpstr>
      <vt:lpstr>PowerPoint Presentation</vt:lpstr>
      <vt:lpstr>PowerPoint Presentation</vt:lpstr>
      <vt:lpstr>  Дархан  сумын ИТХ-ын Төлөөлөгчид, багийн ИНХ-ын дарга нарын хамтарсан зөвлөгөөн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ДАРХАН СУМЫН ИТХ-ЫН АЖЛЫН АЛБА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МЭДЭЭ, МЭДЭЭЛЭЛ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ИРГЭНИЙ ТАНХИМ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ДАРХАН СУМЫН  ГХУСАЗСЗ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Цаашид хэрэгжүүлэх ажлуудын талаар аймгийн ГХУСАЗСЗ-ийн хуралд санал тавьлаа. </vt:lpstr>
      <vt:lpstr>Эрхэм Төлөөлөгчидөө, Хүндэт зочид оо</vt:lpstr>
      <vt:lpstr>PowerPoint Presentation</vt:lpstr>
      <vt:lpstr>АНХААРАЛ ХАНДУУЛСАНД БАЯРЛАЛАА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BADMAA</dc:creator>
  <cp:lastModifiedBy>badmaa</cp:lastModifiedBy>
  <cp:revision>398</cp:revision>
  <cp:lastPrinted>2015-12-16T18:42:04Z</cp:lastPrinted>
  <dcterms:created xsi:type="dcterms:W3CDTF">2014-12-11T02:31:14Z</dcterms:created>
  <dcterms:modified xsi:type="dcterms:W3CDTF">2019-12-04T06:13:40Z</dcterms:modified>
</cp:coreProperties>
</file>